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6" r:id="rId2"/>
    <p:sldId id="292" r:id="rId3"/>
    <p:sldId id="294" r:id="rId4"/>
    <p:sldId id="297" r:id="rId5"/>
    <p:sldId id="298" r:id="rId6"/>
    <p:sldId id="299" r:id="rId7"/>
  </p:sldIdLst>
  <p:sldSz cx="9144000" cy="5143500" type="screen16x9"/>
  <p:notesSz cx="6735763" cy="9866313"/>
  <p:defaultTextStyle>
    <a:defPPr>
      <a:defRPr lang="nb-NO"/>
    </a:defPPr>
    <a:lvl1pPr marL="0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8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4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6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60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82" algn="l" defTabSz="9142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200">
          <p15:clr>
            <a:srgbClr val="A4A3A4"/>
          </p15:clr>
        </p15:guide>
        <p15:guide id="4" pos="5120">
          <p15:clr>
            <a:srgbClr val="A4A3A4"/>
          </p15:clr>
        </p15:guide>
        <p15:guide id="5" orient="horz" pos="820">
          <p15:clr>
            <a:srgbClr val="A4A3A4"/>
          </p15:clr>
        </p15:guide>
        <p15:guide id="6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4F"/>
    <a:srgbClr val="B55998"/>
    <a:srgbClr val="D1697D"/>
    <a:srgbClr val="F0CB66"/>
    <a:srgbClr val="4A6C81"/>
    <a:srgbClr val="14B28E"/>
    <a:srgbClr val="91C2AD"/>
    <a:srgbClr val="FF5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74520" autoAdjust="0"/>
  </p:normalViewPr>
  <p:slideViewPr>
    <p:cSldViewPr snapToGrid="0">
      <p:cViewPr varScale="1">
        <p:scale>
          <a:sx n="67" d="100"/>
          <a:sy n="67" d="100"/>
        </p:scale>
        <p:origin x="1278" y="60"/>
      </p:cViewPr>
      <p:guideLst>
        <p:guide orient="horz" pos="1620"/>
        <p:guide pos="2880"/>
        <p:guide orient="horz" pos="3200"/>
        <p:guide pos="5120"/>
        <p:guide orient="horz" pos="82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3DF1E-BBFE-4AF3-9F52-08D818109035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374D4-B606-4140-907B-C980B4D847B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43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8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14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0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2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820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90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581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3165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18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74D4-B606-4140-907B-C980B4D847B2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07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570514"/>
            <a:ext cx="2808351" cy="3780473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06851" y="1757020"/>
            <a:ext cx="2232431" cy="779703"/>
          </a:xfrm>
        </p:spPr>
        <p:txBody>
          <a:bodyPr anchor="t">
            <a:norm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06851" y="2682335"/>
            <a:ext cx="2232431" cy="38120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413743" y="3686861"/>
            <a:ext cx="1190222" cy="135000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0C065460-20E7-4544-B60B-28D5041E29B3}" type="datetime4">
              <a:rPr lang="nb-NO" smtClean="0"/>
              <a:pPr/>
              <a:t>11. juni 2020</a:t>
            </a:fld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06851" y="3686861"/>
            <a:ext cx="1007662" cy="135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1853" cy="12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0578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57911" y="756094"/>
            <a:ext cx="3240405" cy="486061"/>
          </a:xfrm>
        </p:spPr>
        <p:txBody>
          <a:bodyPr>
            <a:normAutofit/>
          </a:bodyPr>
          <a:lstStyle>
            <a:lvl1pPr>
              <a:lnSpc>
                <a:spcPts val="2800"/>
              </a:lnSpc>
              <a:defRPr sz="20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57911" y="1764222"/>
            <a:ext cx="3240405" cy="23751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432450" y="570514"/>
            <a:ext cx="3492000" cy="3779295"/>
          </a:xfrm>
          <a:solidFill>
            <a:srgbClr val="4F4F4F"/>
          </a:solidFill>
        </p:spPr>
        <p:txBody>
          <a:bodyPr tIns="1151806" anchor="t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79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4108" y="756095"/>
            <a:ext cx="3228253" cy="546443"/>
          </a:xfrm>
        </p:spPr>
        <p:txBody>
          <a:bodyPr>
            <a:normAutofit/>
          </a:bodyPr>
          <a:lstStyle>
            <a:lvl1pPr>
              <a:lnSpc>
                <a:spcPts val="2800"/>
              </a:lnSpc>
              <a:defRPr sz="20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64108" y="1764222"/>
            <a:ext cx="3240405" cy="245381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4536567" y="756095"/>
            <a:ext cx="3240405" cy="3461944"/>
          </a:xfrm>
          <a:solidFill>
            <a:srgbClr val="4F4F4F"/>
          </a:solidFill>
        </p:spPr>
        <p:txBody>
          <a:bodyPr tIns="1151806" anchor="t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0417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bg>
      <p:bgPr>
        <a:solidFill>
          <a:srgbClr val="4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4107" y="1008126"/>
            <a:ext cx="6185621" cy="3082093"/>
          </a:xfrm>
        </p:spPr>
        <p:txBody>
          <a:bodyPr anchor="t">
            <a:normAutofit/>
          </a:bodyPr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0" y="570443"/>
            <a:ext cx="540000" cy="3721545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5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bg>
      <p:bgPr>
        <a:solidFill>
          <a:srgbClr val="4F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0" y="570443"/>
            <a:ext cx="540000" cy="3721545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4536568" y="756094"/>
            <a:ext cx="3240405" cy="3324294"/>
          </a:xfrm>
          <a:solidFill>
            <a:schemeClr val="tx1">
              <a:lumMod val="50000"/>
              <a:lumOff val="50000"/>
            </a:schemeClr>
          </a:solidFill>
        </p:spPr>
        <p:txBody>
          <a:bodyPr tIns="1151806" anchor="t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864108" y="756094"/>
            <a:ext cx="3240405" cy="3324293"/>
          </a:xfrm>
        </p:spPr>
        <p:txBody>
          <a:bodyPr anchor="t">
            <a:normAutofit/>
          </a:bodyPr>
          <a:lstStyle>
            <a:lvl1pPr algn="l"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1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785034" y="960681"/>
            <a:ext cx="7388009" cy="588600"/>
          </a:xfrm>
        </p:spPr>
        <p:txBody>
          <a:bodyPr>
            <a:normAutofit/>
          </a:bodyPr>
          <a:lstStyle>
            <a:lvl1pPr>
              <a:lnSpc>
                <a:spcPts val="2800"/>
              </a:lnSpc>
              <a:defRPr sz="3000"/>
            </a:lvl1pPr>
          </a:lstStyle>
          <a:p>
            <a:r>
              <a:rPr lang="nb-NO" dirty="0" smtClean="0"/>
              <a:t>Klikk for å redigere tittelstil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85034" y="1822562"/>
            <a:ext cx="3492000" cy="233648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749871" y="1806015"/>
            <a:ext cx="3492000" cy="2353030"/>
          </a:xfrm>
        </p:spPr>
        <p:txBody>
          <a:bodyPr/>
          <a:lstStyle>
            <a:lvl1pPr rtl="0">
              <a:defRPr sz="1800"/>
            </a:lvl1pPr>
            <a:lvl2pPr rtl="0">
              <a:defRPr sz="1600"/>
            </a:lvl2pPr>
            <a:lvl3pPr rtl="0">
              <a:defRPr sz="1400"/>
            </a:lvl3pPr>
            <a:lvl4pPr rtl="0">
              <a:defRPr sz="1200"/>
            </a:lvl4pPr>
            <a:lvl5pPr rtl="0"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037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8" y="1017958"/>
            <a:ext cx="6259065" cy="486061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184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803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465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51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- uten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 smtClean="0"/>
              <a:t>Tekst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387E-2639-460A-8798-010C6AF5F6F9}" type="datetimeFigureOut">
              <a:rPr lang="nb-NO" smtClean="0"/>
              <a:pPr/>
              <a:t>11.06.2020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B648-CE22-44E3-B7C5-203226245C3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35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">
    <p:bg>
      <p:bgPr>
        <a:solidFill>
          <a:srgbClr val="D16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9355"/>
            <a:ext cx="1937042" cy="1032371"/>
          </a:xfrm>
          <a:noFill/>
        </p:spPr>
        <p:txBody>
          <a:bodyPr bIns="190768" anchor="t">
            <a:no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1192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#2">
    <p:bg>
      <p:bgPr>
        <a:solidFill>
          <a:srgbClr val="F0C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9356"/>
            <a:ext cx="1937042" cy="1033329"/>
          </a:xfrm>
          <a:noFill/>
        </p:spPr>
        <p:txBody>
          <a:bodyPr bIns="190768" anchor="t">
            <a:no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3874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#3">
    <p:bg>
      <p:bgPr>
        <a:solidFill>
          <a:srgbClr val="91C2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9356"/>
            <a:ext cx="1937042" cy="1033329"/>
          </a:xfrm>
          <a:noFill/>
        </p:spPr>
        <p:txBody>
          <a:bodyPr bIns="190768" anchor="t">
            <a:no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75302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#4">
    <p:bg>
      <p:bgPr>
        <a:solidFill>
          <a:srgbClr val="14B2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5756"/>
            <a:ext cx="1937042" cy="731240"/>
          </a:xfrm>
          <a:noFill/>
        </p:spPr>
        <p:txBody>
          <a:bodyPr bIns="190768" anchor="t">
            <a:sp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4721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#5">
    <p:bg>
      <p:bgPr>
        <a:solidFill>
          <a:srgbClr val="4A6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5756"/>
            <a:ext cx="1937042" cy="1033329"/>
          </a:xfrm>
          <a:noFill/>
        </p:spPr>
        <p:txBody>
          <a:bodyPr bIns="190768" anchor="t">
            <a:no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99939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#6">
    <p:bg>
      <p:bgPr>
        <a:solidFill>
          <a:srgbClr val="B5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 userDrawn="1"/>
        </p:nvSpPr>
        <p:spPr>
          <a:xfrm>
            <a:off x="-1475878" y="1"/>
            <a:ext cx="1388268" cy="2092864"/>
          </a:xfrm>
          <a:prstGeom prst="rect">
            <a:avLst/>
          </a:prstGeom>
          <a:solidFill>
            <a:srgbClr val="4F4F4F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Hvordan skifte</a:t>
            </a:r>
            <a:r>
              <a:rPr lang="nb-NO" sz="1000" b="1" baseline="0" dirty="0" smtClean="0">
                <a:solidFill>
                  <a:schemeClr val="bg1"/>
                </a:solidFill>
              </a:rPr>
              <a:t> </a:t>
            </a:r>
            <a:r>
              <a:rPr lang="nb-NO" sz="1000" b="1" dirty="0" smtClean="0">
                <a:solidFill>
                  <a:schemeClr val="bg1"/>
                </a:solidFill>
              </a:rPr>
              <a:t>bakgrunnsbilde: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Høyreklikk på siden og velg «Formater bakgrunn»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dirty="0" smtClean="0">
                <a:solidFill>
                  <a:schemeClr val="bg1"/>
                </a:solidFill>
              </a:rPr>
              <a:t>Velg «Fyll» &gt;</a:t>
            </a:r>
            <a:r>
              <a:rPr lang="nb-NO" sz="1000" baseline="0" dirty="0" smtClean="0">
                <a:solidFill>
                  <a:schemeClr val="bg1"/>
                </a:solidFill>
              </a:rPr>
              <a:t> «Bilde eller tekstur»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Trykk «Sett inn fra Fil»</a:t>
            </a:r>
          </a:p>
          <a:p>
            <a:pPr marL="123804" indent="-123804">
              <a:buFont typeface="+mj-lt"/>
              <a:buAutoNum type="arabicPeriod"/>
            </a:pPr>
            <a:r>
              <a:rPr lang="nb-NO" sz="1000" baseline="0" dirty="0" smtClean="0">
                <a:solidFill>
                  <a:schemeClr val="bg1"/>
                </a:solidFill>
              </a:rPr>
              <a:t>Bla deg fram til ønsket bilde</a:t>
            </a:r>
            <a:endParaRPr lang="nb-NO" sz="1000" dirty="0" smtClean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504063"/>
            <a:ext cx="2811951" cy="3787673"/>
          </a:xfrm>
          <a:prstGeom prst="rect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432054" y="100452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432054" y="2523916"/>
            <a:ext cx="1937042" cy="0"/>
          </a:xfrm>
          <a:prstGeom prst="line">
            <a:avLst/>
          </a:prstGeom>
          <a:ln w="7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2054" y="1245756"/>
            <a:ext cx="1937042" cy="1033200"/>
          </a:xfrm>
          <a:noFill/>
        </p:spPr>
        <p:txBody>
          <a:bodyPr bIns="190768" anchor="t">
            <a:noAutofit/>
          </a:bodyPr>
          <a:lstStyle>
            <a:lvl1pPr algn="l">
              <a:lnSpc>
                <a:spcPts val="2099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08615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27178" y="986989"/>
            <a:ext cx="6259065" cy="4860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7179" y="1715061"/>
            <a:ext cx="6259064" cy="252031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53862" y="4719398"/>
            <a:ext cx="755696" cy="9877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F4F4F"/>
                </a:solidFill>
              </a:defRPr>
            </a:lvl1pPr>
          </a:lstStyle>
          <a:p>
            <a:fld id="{C398387E-2639-460A-8798-010C6AF5F6F9}" type="datetimeFigureOut">
              <a:rPr lang="nb-NO" smtClean="0"/>
              <a:pPr/>
              <a:t>11.06.2020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63693" y="4818176"/>
            <a:ext cx="6186036" cy="9796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F4F4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3694" y="4916141"/>
            <a:ext cx="755696" cy="9877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rgbClr val="4F4F4F"/>
                </a:solidFill>
              </a:defRPr>
            </a:lvl1pPr>
          </a:lstStyle>
          <a:p>
            <a:fld id="{2160B648-CE22-44E3-B7C5-203226245C3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0" y="570514"/>
            <a:ext cx="432054" cy="3780473"/>
          </a:xfrm>
          <a:prstGeom prst="rect">
            <a:avLst/>
          </a:prstGeom>
          <a:solidFill>
            <a:srgbClr val="FF5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77" y="4428571"/>
            <a:ext cx="1787323" cy="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9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0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1" r:id="rId10"/>
    <p:sldLayoutId id="2147483662" r:id="rId11"/>
    <p:sldLayoutId id="2147483651" r:id="rId12"/>
    <p:sldLayoutId id="2147483663" r:id="rId13"/>
    <p:sldLayoutId id="2147483652" r:id="rId14"/>
    <p:sldLayoutId id="2147483654" r:id="rId15"/>
    <p:sldLayoutId id="2147483655" r:id="rId16"/>
    <p:sldLayoutId id="2147483670" r:id="rId17"/>
  </p:sldLayoutIdLst>
  <p:txStyles>
    <p:titleStyle>
      <a:lvl1pPr algn="l" defTabSz="914246" rtl="0" eaLnBrk="1" latinLnBrk="0" hangingPunct="1">
        <a:spcBef>
          <a:spcPct val="0"/>
        </a:spcBef>
        <a:buNone/>
        <a:defRPr sz="3000" kern="1200">
          <a:solidFill>
            <a:srgbClr val="FF5600"/>
          </a:solidFill>
          <a:latin typeface="+mj-lt"/>
          <a:ea typeface="+mj-ea"/>
          <a:cs typeface="+mj-cs"/>
        </a:defRPr>
      </a:lvl1pPr>
    </p:titleStyle>
    <p:bodyStyle>
      <a:lvl1pPr marL="251958" indent="-251958" algn="l" defTabSz="914246" rtl="0" eaLnBrk="1" latinLnBrk="0" hangingPunct="1">
        <a:spcBef>
          <a:spcPct val="20000"/>
        </a:spcBef>
        <a:buClr>
          <a:srgbClr val="FF5600"/>
        </a:buClr>
        <a:buFont typeface="Symbol" panose="05050102010706020507" pitchFamily="18" charset="2"/>
        <a:buChar char="·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4" indent="-285702" algn="l" defTabSz="91424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4F4F4F"/>
          </a:solidFill>
          <a:latin typeface="+mn-lt"/>
          <a:ea typeface="+mn-ea"/>
          <a:cs typeface="+mn-cs"/>
        </a:defRPr>
      </a:lvl2pPr>
      <a:lvl3pPr marL="1142807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4F4F4F"/>
          </a:solidFill>
          <a:latin typeface="+mn-lt"/>
          <a:ea typeface="+mn-ea"/>
          <a:cs typeface="+mn-cs"/>
        </a:defRPr>
      </a:lvl3pPr>
      <a:lvl4pPr marL="1599930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rgbClr val="4F4F4F"/>
          </a:solidFill>
          <a:latin typeface="+mn-lt"/>
          <a:ea typeface="+mn-ea"/>
          <a:cs typeface="+mn-cs"/>
        </a:defRPr>
      </a:lvl4pPr>
      <a:lvl5pPr marL="2057052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rgbClr val="4F4F4F"/>
          </a:solidFill>
          <a:latin typeface="+mn-lt"/>
          <a:ea typeface="+mn-ea"/>
          <a:cs typeface="+mn-cs"/>
        </a:defRPr>
      </a:lvl5pPr>
      <a:lvl6pPr marL="2514175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98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1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44" indent="-228562" algn="l" defTabSz="9142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8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40" y="601912"/>
            <a:ext cx="2109199" cy="609898"/>
          </a:xfrm>
        </p:spPr>
        <p:txBody>
          <a:bodyPr>
            <a:noAutofit/>
          </a:bodyPr>
          <a:lstStyle/>
          <a:p>
            <a:r>
              <a:rPr lang="nb-NO" sz="2400" b="1" dirty="0" smtClean="0"/>
              <a:t>DSBs evaluering av kriser</a:t>
            </a:r>
            <a:r>
              <a:rPr lang="nb-NO" sz="2000" b="1" dirty="0"/>
              <a:t/>
            </a:r>
            <a:br>
              <a:rPr lang="nb-NO" sz="2000" b="1" dirty="0"/>
            </a:br>
            <a:r>
              <a:rPr lang="nb-NO" sz="2000" b="1" dirty="0" smtClean="0"/>
              <a:t/>
            </a:r>
            <a:br>
              <a:rPr lang="nb-NO" sz="2000" b="1" dirty="0" smtClean="0"/>
            </a:br>
            <a:r>
              <a:rPr lang="nb-NO" sz="1400" b="1" dirty="0" smtClean="0"/>
              <a:t>Presentasjon på </a:t>
            </a:r>
            <a:r>
              <a:rPr lang="nb-NO" sz="1400" b="1" dirty="0" err="1" smtClean="0"/>
              <a:t>webinar</a:t>
            </a:r>
            <a:r>
              <a:rPr lang="nb-NO" sz="1400" b="1" dirty="0" smtClean="0"/>
              <a:t/>
            </a:r>
            <a:br>
              <a:rPr lang="nb-NO" sz="1400" b="1" dirty="0" smtClean="0"/>
            </a:br>
            <a:r>
              <a:rPr lang="nb-NO" sz="1400" b="1" dirty="0" smtClean="0"/>
              <a:t>11. juni 2020</a:t>
            </a:r>
            <a:endParaRPr lang="nb-NO" sz="2000" b="1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385" y="153553"/>
            <a:ext cx="5629950" cy="42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9" y="233888"/>
            <a:ext cx="6259065" cy="486061"/>
          </a:xfrm>
        </p:spPr>
        <p:txBody>
          <a:bodyPr/>
          <a:lstStyle/>
          <a:p>
            <a:r>
              <a:rPr lang="nb-NO" dirty="0" smtClean="0"/>
              <a:t>DSBs kriseevalueringer 2010 - 2020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179" y="899651"/>
            <a:ext cx="6886084" cy="3594807"/>
          </a:xfrm>
        </p:spPr>
        <p:txBody>
          <a:bodyPr>
            <a:normAutofit/>
          </a:bodyPr>
          <a:lstStyle/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Svineinfluensaen - 2010 (2009)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Flom på Østlandet - 2012 (2011) og 2013 (2013)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Brannene i Lærdal, Flatanger og på Frøya vinteren 2014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Flom på Vestlandet - 2015 (2014)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Skredulykken i Longyearbyen – 2016 (2015)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Skogbrannsesongen 2018 – 2019 (2018)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Viking Sky - 2020 (2019)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87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9" y="233888"/>
            <a:ext cx="6259065" cy="486061"/>
          </a:xfrm>
        </p:spPr>
        <p:txBody>
          <a:bodyPr/>
          <a:lstStyle/>
          <a:p>
            <a:r>
              <a:rPr lang="nb-NO" dirty="0" smtClean="0"/>
              <a:t>Ny influensa A (H1N1) 2009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179" y="836490"/>
            <a:ext cx="7276916" cy="3774510"/>
          </a:xfrm>
        </p:spPr>
        <p:txBody>
          <a:bodyPr>
            <a:normAutofit/>
          </a:bodyPr>
          <a:lstStyle/>
          <a:p>
            <a:pPr marL="251958" lvl="2" indent="-251958">
              <a:buClr>
                <a:srgbClr val="FF5600"/>
              </a:buClr>
              <a:buFont typeface="Symbol" panose="05050102010706020507" pitchFamily="18" charset="2"/>
              <a:buChar char="·"/>
            </a:pPr>
            <a:endParaRPr lang="nb-NO" sz="2000" dirty="0">
              <a:solidFill>
                <a:schemeClr val="tx1"/>
              </a:solidFill>
            </a:endParaRPr>
          </a:p>
          <a:p>
            <a:pPr lvl="2"/>
            <a:endParaRPr lang="nb-NO" dirty="0"/>
          </a:p>
          <a:p>
            <a:endParaRPr lang="nb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827179" y="926341"/>
            <a:ext cx="6886084" cy="35948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51958" indent="-251958" algn="l" defTabSz="914246" rtl="0" eaLnBrk="1" latinLnBrk="0" hangingPunct="1">
              <a:spcBef>
                <a:spcPct val="20000"/>
              </a:spcBef>
              <a:buClr>
                <a:srgbClr val="FF5600"/>
              </a:buClr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4" indent="-28570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2pPr>
            <a:lvl3pPr marL="1142807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1599930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2057052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175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8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4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Tema: nasjonale strategier og samordning på ulike nivåer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Formål læring med tanke på fremtidig pandemiberedskap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Tett samarbeid med Helsedirektoratet, Folkehelseinstituttet og Legemiddelverket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Møter og intervjuer med en lang rekke aktører på nasjonalt, regionalt og lokalt nivå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Evalueringsrapport med 25 anbefalinger</a:t>
            </a:r>
          </a:p>
          <a:p>
            <a:pPr marL="0" lvl="1" indent="0">
              <a:spcBef>
                <a:spcPts val="1200"/>
              </a:spcBef>
              <a:buNone/>
              <a:tabLst>
                <a:tab pos="450000" algn="l"/>
              </a:tabLst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4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9" y="233888"/>
            <a:ext cx="6259065" cy="486061"/>
          </a:xfrm>
        </p:spPr>
        <p:txBody>
          <a:bodyPr/>
          <a:lstStyle/>
          <a:p>
            <a:r>
              <a:rPr lang="nb-NO" dirty="0" smtClean="0"/>
              <a:t>Viking Sky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179" y="836490"/>
            <a:ext cx="7276916" cy="3774510"/>
          </a:xfrm>
        </p:spPr>
        <p:txBody>
          <a:bodyPr>
            <a:normAutofit/>
          </a:bodyPr>
          <a:lstStyle/>
          <a:p>
            <a:pPr marL="251958" lvl="2" indent="-251958">
              <a:buClr>
                <a:srgbClr val="FF5600"/>
              </a:buClr>
              <a:buFont typeface="Symbol" panose="05050102010706020507" pitchFamily="18" charset="2"/>
              <a:buChar char="·"/>
            </a:pPr>
            <a:endParaRPr lang="nb-NO" sz="2000" dirty="0">
              <a:solidFill>
                <a:schemeClr val="tx1"/>
              </a:solidFill>
            </a:endParaRPr>
          </a:p>
          <a:p>
            <a:pPr lvl="2"/>
            <a:endParaRPr lang="nb-NO" dirty="0"/>
          </a:p>
          <a:p>
            <a:endParaRPr lang="nb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827179" y="926341"/>
            <a:ext cx="6886084" cy="35948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51958" indent="-251958" algn="l" defTabSz="914246" rtl="0" eaLnBrk="1" latinLnBrk="0" hangingPunct="1">
              <a:spcBef>
                <a:spcPct val="20000"/>
              </a:spcBef>
              <a:buClr>
                <a:srgbClr val="FF5600"/>
              </a:buClr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4" indent="-28570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2pPr>
            <a:lvl3pPr marL="1142807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1599930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2057052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175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8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4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Tema: redningsaksjonen, inkludert maritim innsats og helikopterredning, evakuering av personer fra skipet og mottak og håndtering av dem på land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Dialog med relevante aktører som HRS, politidistriktet, Fylkesmannen, berørte kommuner, helseforetak og mannskap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Evalueringsrapport med anbefalinger om tiltak som kan gjennomføres for å styrke redningsberedskapen knyttet til lignende hendelser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22 læringspunkter og 30 tilhørende tiltak</a:t>
            </a:r>
          </a:p>
          <a:p>
            <a:pPr marL="0" lvl="1" indent="0">
              <a:spcBef>
                <a:spcPts val="1200"/>
              </a:spcBef>
              <a:buNone/>
              <a:tabLst>
                <a:tab pos="450000" algn="l"/>
              </a:tabLst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53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9" y="233888"/>
            <a:ext cx="6259065" cy="486061"/>
          </a:xfrm>
        </p:spPr>
        <p:txBody>
          <a:bodyPr/>
          <a:lstStyle/>
          <a:p>
            <a:r>
              <a:rPr lang="nb-NO" dirty="0" smtClean="0"/>
              <a:t>Metodisk tilnærming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179" y="836490"/>
            <a:ext cx="7276916" cy="3774510"/>
          </a:xfrm>
        </p:spPr>
        <p:txBody>
          <a:bodyPr>
            <a:normAutofit/>
          </a:bodyPr>
          <a:lstStyle/>
          <a:p>
            <a:pPr marL="251958" lvl="2" indent="-251958">
              <a:buClr>
                <a:srgbClr val="FF5600"/>
              </a:buClr>
              <a:buFont typeface="Symbol" panose="05050102010706020507" pitchFamily="18" charset="2"/>
              <a:buChar char="·"/>
            </a:pPr>
            <a:endParaRPr lang="nb-NO" sz="2000" dirty="0">
              <a:solidFill>
                <a:schemeClr val="tx1"/>
              </a:solidFill>
            </a:endParaRPr>
          </a:p>
          <a:p>
            <a:pPr lvl="2"/>
            <a:endParaRPr lang="nb-NO" dirty="0"/>
          </a:p>
          <a:p>
            <a:endParaRPr lang="nb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827179" y="995516"/>
            <a:ext cx="6886084" cy="35256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51958" indent="-251958" algn="l" defTabSz="914246" rtl="0" eaLnBrk="1" latinLnBrk="0" hangingPunct="1">
              <a:spcBef>
                <a:spcPct val="20000"/>
              </a:spcBef>
              <a:buClr>
                <a:srgbClr val="FF5600"/>
              </a:buClr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4" indent="-28570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2pPr>
            <a:lvl3pPr marL="1142807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1599930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2057052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175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8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4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Løpende observasjon av håndteringen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Dokumentasjon inkl. andre aktørers involvering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Førsteinntrykkssamling/-konferanse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Møter/intervjuer med relevante aktører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Spørreundersøkelse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Høring av rapportutkast</a:t>
            </a:r>
          </a:p>
          <a:p>
            <a:pPr marL="0" lvl="1" indent="0">
              <a:spcBef>
                <a:spcPts val="1200"/>
              </a:spcBef>
              <a:buNone/>
              <a:tabLst>
                <a:tab pos="450000" algn="l"/>
              </a:tabLst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29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179" y="233888"/>
            <a:ext cx="6259065" cy="486061"/>
          </a:xfrm>
        </p:spPr>
        <p:txBody>
          <a:bodyPr/>
          <a:lstStyle/>
          <a:p>
            <a:r>
              <a:rPr lang="nb-NO" dirty="0" smtClean="0"/>
              <a:t>Læring etter kriseevaluering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27179" y="836490"/>
            <a:ext cx="7276916" cy="3774510"/>
          </a:xfrm>
        </p:spPr>
        <p:txBody>
          <a:bodyPr>
            <a:normAutofit/>
          </a:bodyPr>
          <a:lstStyle/>
          <a:p>
            <a:pPr marL="251958" lvl="2" indent="-251958">
              <a:buClr>
                <a:srgbClr val="FF5600"/>
              </a:buClr>
              <a:buFont typeface="Symbol" panose="05050102010706020507" pitchFamily="18" charset="2"/>
              <a:buChar char="·"/>
            </a:pPr>
            <a:endParaRPr lang="nb-NO" sz="2000" dirty="0">
              <a:solidFill>
                <a:schemeClr val="tx1"/>
              </a:solidFill>
            </a:endParaRPr>
          </a:p>
          <a:p>
            <a:pPr lvl="2"/>
            <a:endParaRPr lang="nb-NO" dirty="0"/>
          </a:p>
          <a:p>
            <a:endParaRPr lang="nb-NO" dirty="0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827179" y="995516"/>
            <a:ext cx="6886084" cy="35256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51958" indent="-251958" algn="l" defTabSz="914246" rtl="0" eaLnBrk="1" latinLnBrk="0" hangingPunct="1">
              <a:spcBef>
                <a:spcPct val="20000"/>
              </a:spcBef>
              <a:buClr>
                <a:srgbClr val="FF5600"/>
              </a:buClr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4" indent="-28570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2pPr>
            <a:lvl3pPr marL="1142807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1599930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2057052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175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8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4" indent="-228562" algn="l" defTabSz="9142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Løpende tilbakemelding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Involvering av relevante aktører i evalueringen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Tydeliggjøre ansvarsforhold</a:t>
            </a:r>
          </a:p>
          <a:p>
            <a:pPr marL="226800" lvl="1" indent="-226800">
              <a:spcBef>
                <a:spcPts val="1200"/>
              </a:spcBef>
              <a:buFont typeface="Wingdings" panose="05000000000000000000" pitchFamily="2" charset="2"/>
              <a:buChar char="q"/>
              <a:tabLst>
                <a:tab pos="450000" algn="l"/>
              </a:tabLst>
            </a:pPr>
            <a:r>
              <a:rPr lang="nb-NO" dirty="0" smtClean="0"/>
              <a:t>Oppfølgingskonferanse</a:t>
            </a:r>
          </a:p>
          <a:p>
            <a:pPr marL="0" lvl="1" indent="0">
              <a:spcBef>
                <a:spcPts val="1200"/>
              </a:spcBef>
              <a:buNone/>
              <a:tabLst>
                <a:tab pos="450000" algn="l"/>
              </a:tabLst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68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SB_mal_12-06-14">
  <a:themeElements>
    <a:clrScheme name="DSB">
      <a:dk1>
        <a:sysClr val="windowText" lastClr="000000"/>
      </a:dk1>
      <a:lt1>
        <a:sysClr val="window" lastClr="FFFFFF"/>
      </a:lt1>
      <a:dk2>
        <a:srgbClr val="FF5600"/>
      </a:dk2>
      <a:lt2>
        <a:srgbClr val="DBDBDB"/>
      </a:lt2>
      <a:accent1>
        <a:srgbClr val="FF5600"/>
      </a:accent1>
      <a:accent2>
        <a:srgbClr val="4F4F4F"/>
      </a:accent2>
      <a:accent3>
        <a:srgbClr val="91C2AD"/>
      </a:accent3>
      <a:accent4>
        <a:srgbClr val="B55998"/>
      </a:accent4>
      <a:accent5>
        <a:srgbClr val="4A6C81"/>
      </a:accent5>
      <a:accent6>
        <a:srgbClr val="D1697D"/>
      </a:accent6>
      <a:hlink>
        <a:srgbClr val="0000FF"/>
      </a:hlink>
      <a:folHlink>
        <a:srgbClr val="800080"/>
      </a:folHlink>
    </a:clrScheme>
    <a:fontScheme name="Egendefinert 2">
      <a:majorFont>
        <a:latin typeface="Rockwel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56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#1">
      <a:srgbClr val="128396"/>
    </a:custClr>
    <a:custClr name="#2">
      <a:srgbClr val="F0CB66"/>
    </a:custClr>
    <a:custClr name="#3">
      <a:srgbClr val="14B28E"/>
    </a:custClr>
  </a:custClrLst>
  <a:extLst>
    <a:ext uri="{05A4C25C-085E-4340-85A3-A5531E510DB2}">
      <thm15:themeFamily xmlns:thm15="http://schemas.microsoft.com/office/thememl/2012/main" name="dsb_2015_16-9.potx" id="{37E7048A-28C0-40D4-86EA-7E19057259AD}" vid="{A58E8BA6-DE1F-4F29-9B85-1D5569E06E8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700</TotalTime>
  <Words>225</Words>
  <Application>Microsoft Office PowerPoint</Application>
  <PresentationFormat>Skjermfremvisning (16:9)</PresentationFormat>
  <Paragraphs>42</Paragraphs>
  <Slides>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Rockwell</vt:lpstr>
      <vt:lpstr>Symbol</vt:lpstr>
      <vt:lpstr>Wingdings</vt:lpstr>
      <vt:lpstr>DSB_mal_12-06-14</vt:lpstr>
      <vt:lpstr>DSBs evaluering av kriser  Presentasjon på webinar 11. juni 2020</vt:lpstr>
      <vt:lpstr>DSBs kriseevalueringer 2010 - 2020</vt:lpstr>
      <vt:lpstr>Ny influensa A (H1N1) 2009</vt:lpstr>
      <vt:lpstr>Viking Sky</vt:lpstr>
      <vt:lpstr>Metodisk tilnærming</vt:lpstr>
      <vt:lpstr>Læring etter kriseevaluering</vt:lpstr>
    </vt:vector>
  </TitlesOfParts>
  <Company>DIREKTORATET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Viking Sky  23-24. mars 2019</dc:title>
  <dc:creator>Kvam, Per Arne</dc:creator>
  <dc:description>Template by addpoint.no</dc:description>
  <cp:lastModifiedBy>Mysen, Hans Terje</cp:lastModifiedBy>
  <cp:revision>90</cp:revision>
  <cp:lastPrinted>2020-02-24T13:12:53Z</cp:lastPrinted>
  <dcterms:created xsi:type="dcterms:W3CDTF">2020-01-21T11:41:14Z</dcterms:created>
  <dcterms:modified xsi:type="dcterms:W3CDTF">2020-06-11T06:35:10Z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