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9"/>
  </p:notesMasterIdLst>
  <p:sldIdLst>
    <p:sldId id="273" r:id="rId3"/>
    <p:sldId id="279" r:id="rId4"/>
    <p:sldId id="280" r:id="rId5"/>
    <p:sldId id="282" r:id="rId6"/>
    <p:sldId id="283" r:id="rId7"/>
    <p:sldId id="268" r:id="rId8"/>
  </p:sldIdLst>
  <p:sldSz cx="12192000" cy="6858000"/>
  <p:notesSz cx="6858000" cy="9144000"/>
  <p:defaultTextStyle>
    <a:defPPr>
      <a:defRPr lang="nb-NO"/>
    </a:defPPr>
    <a:lvl1pPr marL="0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25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89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8B1CEE-1B19-424F-88D4-5BEFA9902C7F}" v="4" dt="2020-11-03T09:03:40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89630" autoAdjust="0"/>
  </p:normalViewPr>
  <p:slideViewPr>
    <p:cSldViewPr snapToGrid="0">
      <p:cViewPr varScale="1">
        <p:scale>
          <a:sx n="73" d="100"/>
          <a:sy n="73" d="100"/>
        </p:scale>
        <p:origin x="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288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 Ibenholt" userId="2966fc09-19e6-4736-a904-a399c69121c7" providerId="ADAL" clId="{F88B1CEE-1B19-424F-88D4-5BEFA9902C7F}"/>
    <pc:docChg chg="modSld">
      <pc:chgData name="Karin Ibenholt" userId="2966fc09-19e6-4736-a904-a399c69121c7" providerId="ADAL" clId="{F88B1CEE-1B19-424F-88D4-5BEFA9902C7F}" dt="2020-11-03T09:03:40.779" v="3" actId="20577"/>
      <pc:docMkLst>
        <pc:docMk/>
      </pc:docMkLst>
      <pc:sldChg chg="modSp">
        <pc:chgData name="Karin Ibenholt" userId="2966fc09-19e6-4736-a904-a399c69121c7" providerId="ADAL" clId="{F88B1CEE-1B19-424F-88D4-5BEFA9902C7F}" dt="2020-11-03T08:05:15.400" v="0" actId="20577"/>
        <pc:sldMkLst>
          <pc:docMk/>
          <pc:sldMk cId="1659716934" sldId="280"/>
        </pc:sldMkLst>
        <pc:spChg chg="mod">
          <ac:chgData name="Karin Ibenholt" userId="2966fc09-19e6-4736-a904-a399c69121c7" providerId="ADAL" clId="{F88B1CEE-1B19-424F-88D4-5BEFA9902C7F}" dt="2020-11-03T08:05:15.400" v="0" actId="20577"/>
          <ac:spMkLst>
            <pc:docMk/>
            <pc:sldMk cId="1659716934" sldId="280"/>
            <ac:spMk id="3" creationId="{24B1CC0F-C5B7-493F-BF9D-501BF7A8C8C7}"/>
          </ac:spMkLst>
        </pc:spChg>
      </pc:sldChg>
      <pc:sldChg chg="modSp">
        <pc:chgData name="Karin Ibenholt" userId="2966fc09-19e6-4736-a904-a399c69121c7" providerId="ADAL" clId="{F88B1CEE-1B19-424F-88D4-5BEFA9902C7F}" dt="2020-11-03T09:03:40.779" v="3" actId="20577"/>
        <pc:sldMkLst>
          <pc:docMk/>
          <pc:sldMk cId="3710132519" sldId="282"/>
        </pc:sldMkLst>
        <pc:spChg chg="mod">
          <ac:chgData name="Karin Ibenholt" userId="2966fc09-19e6-4736-a904-a399c69121c7" providerId="ADAL" clId="{F88B1CEE-1B19-424F-88D4-5BEFA9902C7F}" dt="2020-11-03T09:03:40.779" v="3" actId="20577"/>
          <ac:spMkLst>
            <pc:docMk/>
            <pc:sldMk cId="3710132519" sldId="282"/>
            <ac:spMk id="3" creationId="{D86D36B6-829B-442C-A7F4-8CC4301B2BE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AC034-CD78-49B0-BCA6-1A6DED00F801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3E418-C684-4945-99FD-AD67B5195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40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54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577" algn="l" defTabSz="457154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154" algn="l" defTabSz="457154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731" algn="l" defTabSz="457154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309" algn="l" defTabSz="457154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2886" algn="l" defTabSz="457154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462" algn="l" defTabSz="457154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040" algn="l" defTabSz="457154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617" algn="l" defTabSz="457154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Bildet illustrerer: </a:t>
            </a:r>
          </a:p>
          <a:p>
            <a:r>
              <a:rPr lang="nb-NO" dirty="0"/>
              <a:t>·        bredden  i </a:t>
            </a:r>
            <a:r>
              <a:rPr lang="nb-NO" dirty="0" err="1"/>
              <a:t>SINTEFs</a:t>
            </a:r>
            <a:r>
              <a:rPr lang="nb-NO" dirty="0"/>
              <a:t> ekspertise, fra </a:t>
            </a:r>
            <a:r>
              <a:rPr lang="nb-NO" dirty="0" err="1"/>
              <a:t>havrom</a:t>
            </a:r>
            <a:r>
              <a:rPr lang="nb-NO" dirty="0"/>
              <a:t> til verdensrom.</a:t>
            </a:r>
          </a:p>
          <a:p>
            <a:r>
              <a:rPr lang="nb-NO" dirty="0"/>
              <a:t>·        hvilke områder og bransjer vi jobber innen for å realisere visjonen Teknologi for et bedre samfunn.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Bildestilen er basert på stikkordene fremtidsrettet, teknologi og norsk natur (naturressurser). </a:t>
            </a:r>
            <a:r>
              <a:rPr lang="nb-NO" dirty="0" err="1"/>
              <a:t>SINTEFs</a:t>
            </a:r>
            <a:r>
              <a:rPr lang="nb-NO" dirty="0"/>
              <a:t> visuelle univers er utviklet for SINTEF av </a:t>
            </a:r>
            <a:r>
              <a:rPr lang="nb-NO" dirty="0" err="1"/>
              <a:t>Headspin</a:t>
            </a:r>
            <a:r>
              <a:rPr lang="nb-NO" dirty="0"/>
              <a:t> Productions AS.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3E418-C684-4945-99FD-AD67B519583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744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95584 w 12192000"/>
              <a:gd name="connsiteY1" fmla="*/ 0 h 6858000"/>
              <a:gd name="connsiteX2" fmla="*/ 895584 w 12192000"/>
              <a:gd name="connsiteY2" fmla="*/ 1800225 h 6858000"/>
              <a:gd name="connsiteX3" fmla="*/ 2515892 w 12192000"/>
              <a:gd name="connsiteY3" fmla="*/ 1800225 h 6858000"/>
              <a:gd name="connsiteX4" fmla="*/ 2515892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895584" y="0"/>
                </a:lnTo>
                <a:lnTo>
                  <a:pt x="895584" y="1800225"/>
                </a:lnTo>
                <a:lnTo>
                  <a:pt x="2515892" y="1800225"/>
                </a:lnTo>
                <a:lnTo>
                  <a:pt x="2515892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tIns="720000" anchor="t" anchorCtr="1">
            <a:noAutofit/>
          </a:bodyPr>
          <a:lstStyle>
            <a:lvl1pPr marL="180036" marR="0" indent="0" algn="ctr" defTabSz="91453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dirty="0"/>
              <a:t>Sett inn </a:t>
            </a:r>
            <a:r>
              <a:rPr lang="en-GB" dirty="0" err="1"/>
              <a:t>bilde</a:t>
            </a:r>
            <a:r>
              <a:rPr lang="en-GB" dirty="0"/>
              <a:t>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“Sett inn/insert” -&gt; “</a:t>
            </a:r>
            <a:r>
              <a:rPr lang="en-GB" dirty="0" err="1"/>
              <a:t>Bilde</a:t>
            </a:r>
            <a:r>
              <a:rPr lang="en-GB" dirty="0"/>
              <a:t>/Picture”</a:t>
            </a:r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30" y="1080136"/>
            <a:ext cx="981013" cy="21406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407696" y="2879206"/>
            <a:ext cx="6769286" cy="3181610"/>
          </a:xfrm>
          <a:solidFill>
            <a:srgbClr val="FFFFFF">
              <a:alpha val="85098"/>
            </a:srgbClr>
          </a:solidFill>
        </p:spPr>
        <p:txBody>
          <a:bodyPr lIns="360072" tIns="360072" rIns="360072" bIns="1404281" anchor="b">
            <a:spAutoFit/>
          </a:bodyPr>
          <a:lstStyle>
            <a:lvl1pPr marL="0" indent="0" algn="l">
              <a:buFont typeface="Arial" panose="020B0604020202020204" pitchFamily="34" charset="0"/>
              <a:buNone/>
              <a:defRPr sz="4600" cap="all" normalizeH="0" baseline="0">
                <a:solidFill>
                  <a:schemeClr val="dk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noColor"/>
          <p:cNvSpPr/>
          <p:nvPr userDrawn="1"/>
        </p:nvSpPr>
        <p:spPr>
          <a:xfrm>
            <a:off x="161376" y="188260"/>
            <a:ext cx="142498" cy="89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9" tIns="22865" rIns="45729" bIns="22865" rtlCol="0" anchor="ctr"/>
          <a:lstStyle/>
          <a:p>
            <a:pPr algn="ctr"/>
            <a:endParaRPr lang="en-GB" sz="1799"/>
          </a:p>
        </p:txBody>
      </p:sp>
      <p:sp>
        <p:nvSpPr>
          <p:cNvPr id="16" name="Rektangel 15"/>
          <p:cNvSpPr/>
          <p:nvPr userDrawn="1"/>
        </p:nvSpPr>
        <p:spPr>
          <a:xfrm>
            <a:off x="896512" y="-1"/>
            <a:ext cx="1623803" cy="180382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9" tIns="22865" rIns="45729" bIns="22865" rtlCol="0" anchor="ctr"/>
          <a:lstStyle/>
          <a:p>
            <a:pPr algn="ctr"/>
            <a:endParaRPr lang="en-GB" sz="1799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4818166" y="5178320"/>
            <a:ext cx="3871913" cy="656334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000"/>
              </a:spcAft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/>
              <a:t>Ola Nordmann</a:t>
            </a:r>
          </a:p>
          <a:p>
            <a:pPr lvl="0"/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5A7A09-CD51-4A62-BC19-45B4E8C4F58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30" y="1080135"/>
            <a:ext cx="989890" cy="64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40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lite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54181" y="2700338"/>
            <a:ext cx="5980773" cy="342042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075893" y="2700338"/>
            <a:ext cx="2880000" cy="342042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20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1" y="2700337"/>
            <a:ext cx="4320821" cy="585073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68" indent="0">
              <a:buNone/>
              <a:defRPr sz="2000" b="1"/>
            </a:lvl2pPr>
            <a:lvl3pPr marL="914537" indent="0">
              <a:buNone/>
              <a:defRPr sz="1800" b="1"/>
            </a:lvl3pPr>
            <a:lvl4pPr marL="1371806" indent="0">
              <a:buNone/>
              <a:defRPr sz="1600" b="1"/>
            </a:lvl4pPr>
            <a:lvl5pPr marL="1829074" indent="0">
              <a:buNone/>
              <a:defRPr sz="1600" b="1"/>
            </a:lvl5pPr>
            <a:lvl6pPr marL="2286343" indent="0">
              <a:buNone/>
              <a:defRPr sz="1600" b="1"/>
            </a:lvl6pPr>
            <a:lvl7pPr marL="2743612" indent="0">
              <a:buNone/>
              <a:defRPr sz="1600" b="1"/>
            </a:lvl7pPr>
            <a:lvl8pPr marL="3200880" indent="0">
              <a:buNone/>
              <a:defRPr sz="1600" b="1"/>
            </a:lvl8pPr>
            <a:lvl9pPr marL="3658148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954181" y="3285410"/>
            <a:ext cx="4320821" cy="283535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635071" y="2700337"/>
            <a:ext cx="4320821" cy="585073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68" indent="0">
              <a:buNone/>
              <a:defRPr sz="2000" b="1"/>
            </a:lvl2pPr>
            <a:lvl3pPr marL="914537" indent="0">
              <a:buNone/>
              <a:defRPr sz="1800" b="1"/>
            </a:lvl3pPr>
            <a:lvl4pPr marL="1371806" indent="0">
              <a:buNone/>
              <a:defRPr sz="1600" b="1"/>
            </a:lvl4pPr>
            <a:lvl5pPr marL="1829074" indent="0">
              <a:buNone/>
              <a:defRPr sz="1600" b="1"/>
            </a:lvl5pPr>
            <a:lvl6pPr marL="2286343" indent="0">
              <a:buNone/>
              <a:defRPr sz="1600" b="1"/>
            </a:lvl6pPr>
            <a:lvl7pPr marL="2743612" indent="0">
              <a:buNone/>
              <a:defRPr sz="1600" b="1"/>
            </a:lvl7pPr>
            <a:lvl8pPr marL="3200880" indent="0">
              <a:buNone/>
              <a:defRPr sz="1600" b="1"/>
            </a:lvl8pPr>
            <a:lvl9pPr marL="3658148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635071" y="3285410"/>
            <a:ext cx="4320821" cy="283535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663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8047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840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954182" y="1883324"/>
            <a:ext cx="9001711" cy="3049624"/>
          </a:xfrm>
          <a:noFill/>
        </p:spPr>
        <p:txBody>
          <a:bodyPr tIns="360072" bIns="0" anchor="t">
            <a:normAutofit/>
          </a:bodyPr>
          <a:lstStyle>
            <a:lvl1pPr>
              <a:lnSpc>
                <a:spcPct val="70000"/>
              </a:lnSpc>
              <a:defRPr sz="8100" cap="all" baseline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2"/>
          <p:cNvSpPr>
            <a:spLocks noGrp="1"/>
          </p:cNvSpPr>
          <p:nvPr>
            <p:ph type="body" idx="1"/>
          </p:nvPr>
        </p:nvSpPr>
        <p:spPr>
          <a:xfrm>
            <a:off x="954182" y="5724716"/>
            <a:ext cx="9001711" cy="506998"/>
          </a:xfrm>
        </p:spPr>
        <p:txBody>
          <a:bodyPr>
            <a:normAutofit/>
          </a:bodyPr>
          <a:lstStyle>
            <a:lvl1pPr marL="0" indent="0">
              <a:spcBef>
                <a:spcPts val="200"/>
              </a:spcBef>
              <a:buNone/>
              <a:defRPr sz="1200">
                <a:solidFill>
                  <a:schemeClr val="accent2"/>
                </a:solidFill>
                <a:latin typeface="+mj-lt"/>
              </a:defRPr>
            </a:lvl1pPr>
            <a:lvl2pPr marL="4572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5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8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90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6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8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295002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9758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side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715276" y="2700338"/>
            <a:ext cx="4986948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6715276" y="920493"/>
            <a:ext cx="4986948" cy="1319077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nb-NO" dirty="0"/>
              <a:t>Klikk for å redigere tittelstil</a:t>
            </a:r>
            <a:endParaRPr lang="en-GB" dirty="0"/>
          </a:p>
        </p:txBody>
      </p:sp>
      <p:sp>
        <p:nvSpPr>
          <p:cNvPr id="2" name="Plassholder for bilde 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9560" cy="685885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0" tIns="2520504" rIns="0" bIns="0" anchor="t" anchorCtr="1"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b-NO"/>
              <a:t>Month 2016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4048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side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965263" y="2700338"/>
            <a:ext cx="4654854" cy="3420428"/>
          </a:xfrm>
        </p:spPr>
        <p:txBody>
          <a:bodyPr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965264" y="920493"/>
            <a:ext cx="4654853" cy="1319077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nb-NO" dirty="0"/>
              <a:t>Klikk for å redigere tittelstil</a:t>
            </a: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b-NO"/>
              <a:t>Month 2016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ilde 1"/>
          <p:cNvSpPr>
            <a:spLocks noGrp="1"/>
          </p:cNvSpPr>
          <p:nvPr>
            <p:ph type="pic" sz="quarter" idx="13"/>
          </p:nvPr>
        </p:nvSpPr>
        <p:spPr>
          <a:xfrm>
            <a:off x="6092440" y="-858"/>
            <a:ext cx="6099560" cy="685885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0" tIns="2520504" rIns="0" bIns="0" anchor="t" anchorCtr="1"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smartart"/>
          <p:cNvSpPr>
            <a:spLocks noGrp="1"/>
          </p:cNvSpPr>
          <p:nvPr>
            <p:ph type="dgm" sz="quarter" idx="19" hasCustomPrompt="1"/>
          </p:nvPr>
        </p:nvSpPr>
        <p:spPr>
          <a:xfrm>
            <a:off x="10793052" y="6255782"/>
            <a:ext cx="981186" cy="21422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sz="100" baseline="0"/>
            </a:lvl1pPr>
          </a:lstStyle>
          <a:p>
            <a:r>
              <a:rPr lang="en-GB" sz="100" dirty="0"/>
              <a:t> </a:t>
            </a:r>
            <a:endParaRPr lang="en-GB" dirty="0"/>
          </a:p>
        </p:txBody>
      </p:sp>
      <p:pic>
        <p:nvPicPr>
          <p:cNvPr id="11" name="logo_hvit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  <p:pic>
        <p:nvPicPr>
          <p:cNvPr id="12" name="logo_blaa" hidden="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1949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216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tx2">
              <a:lumMod val="50000"/>
            </a:schemeClr>
          </a:solidFill>
        </p:spPr>
        <p:txBody>
          <a:bodyPr tIns="2880576" anchor="t" anchorCtr="1"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b-NO"/>
              <a:t>Month 2016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smartart"/>
          <p:cNvSpPr>
            <a:spLocks noGrp="1"/>
          </p:cNvSpPr>
          <p:nvPr>
            <p:ph type="dgm" sz="quarter" idx="19" hasCustomPrompt="1"/>
          </p:nvPr>
        </p:nvSpPr>
        <p:spPr>
          <a:xfrm>
            <a:off x="10793052" y="6255782"/>
            <a:ext cx="981186" cy="21422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sz="100" baseline="0"/>
            </a:lvl1pPr>
          </a:lstStyle>
          <a:p>
            <a:r>
              <a:rPr lang="en-GB" sz="100" dirty="0"/>
              <a:t> </a:t>
            </a:r>
            <a:endParaRPr lang="en-GB" dirty="0"/>
          </a:p>
        </p:txBody>
      </p:sp>
      <p:pic>
        <p:nvPicPr>
          <p:cNvPr id="13" name="logo_hvit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  <p:pic>
        <p:nvPicPr>
          <p:cNvPr id="14" name="logo_blaa" hidden="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81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54181" y="2700338"/>
            <a:ext cx="4320821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635070" y="2700338"/>
            <a:ext cx="4320821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24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2558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blå lite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54180" y="2700338"/>
            <a:ext cx="5980773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075892" y="2700338"/>
            <a:ext cx="2880000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027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1" y="2700337"/>
            <a:ext cx="4320821" cy="585073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68" indent="0">
              <a:buNone/>
              <a:defRPr sz="2000" b="1"/>
            </a:lvl2pPr>
            <a:lvl3pPr marL="914537" indent="0">
              <a:buNone/>
              <a:defRPr sz="1800" b="1"/>
            </a:lvl3pPr>
            <a:lvl4pPr marL="1371806" indent="0">
              <a:buNone/>
              <a:defRPr sz="1600" b="1"/>
            </a:lvl4pPr>
            <a:lvl5pPr marL="1829074" indent="0">
              <a:buNone/>
              <a:defRPr sz="1600" b="1"/>
            </a:lvl5pPr>
            <a:lvl6pPr marL="2286343" indent="0">
              <a:buNone/>
              <a:defRPr sz="1600" b="1"/>
            </a:lvl6pPr>
            <a:lvl7pPr marL="2743612" indent="0">
              <a:buNone/>
              <a:defRPr sz="1600" b="1"/>
            </a:lvl7pPr>
            <a:lvl8pPr marL="3200880" indent="0">
              <a:buNone/>
              <a:defRPr sz="1600" b="1"/>
            </a:lvl8pPr>
            <a:lvl9pPr marL="3658148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954181" y="3285410"/>
            <a:ext cx="4320821" cy="283535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635070" y="2700337"/>
            <a:ext cx="4320821" cy="585073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68" indent="0">
              <a:buNone/>
              <a:defRPr sz="2000" b="1"/>
            </a:lvl2pPr>
            <a:lvl3pPr marL="914537" indent="0">
              <a:buNone/>
              <a:defRPr sz="1800" b="1"/>
            </a:lvl3pPr>
            <a:lvl4pPr marL="1371806" indent="0">
              <a:buNone/>
              <a:defRPr sz="1600" b="1"/>
            </a:lvl4pPr>
            <a:lvl5pPr marL="1829074" indent="0">
              <a:buNone/>
              <a:defRPr sz="1600" b="1"/>
            </a:lvl5pPr>
            <a:lvl6pPr marL="2286343" indent="0">
              <a:buNone/>
              <a:defRPr sz="1600" b="1"/>
            </a:lvl6pPr>
            <a:lvl7pPr marL="2743612" indent="0">
              <a:buNone/>
              <a:defRPr sz="1600" b="1"/>
            </a:lvl7pPr>
            <a:lvl8pPr marL="3200880" indent="0">
              <a:buNone/>
              <a:defRPr sz="1600" b="1"/>
            </a:lvl8pPr>
            <a:lvl9pPr marL="3658148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635070" y="3285410"/>
            <a:ext cx="4320821" cy="283535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5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1274052" y="3605753"/>
            <a:ext cx="9510538" cy="452337"/>
          </a:xfrm>
          <a:prstGeom prst="rect">
            <a:avLst/>
          </a:prstGeom>
          <a:noFill/>
        </p:spPr>
        <p:txBody>
          <a:bodyPr wrap="square" lIns="45729" tIns="22865" rIns="45729" bIns="22865" rtlCol="0">
            <a:spAutoFit/>
          </a:bodyPr>
          <a:lstStyle/>
          <a:p>
            <a:pPr marL="180036" marR="0" lvl="0" indent="0" algn="ctr" defTabSz="91453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Teknologi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et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bedre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samfunn</a:t>
            </a:r>
            <a:endParaRPr lang="nb-NO" sz="1799" dirty="0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169AD1-367F-4B3C-8A26-BA62A5A9C3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770" y="2302974"/>
            <a:ext cx="1602460" cy="104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0280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lide enge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Sylinder 9"/>
          <p:cNvSpPr txBox="1"/>
          <p:nvPr userDrawn="1"/>
        </p:nvSpPr>
        <p:spPr>
          <a:xfrm>
            <a:off x="1274052" y="3605754"/>
            <a:ext cx="9510538" cy="729430"/>
          </a:xfrm>
          <a:prstGeom prst="rect">
            <a:avLst/>
          </a:prstGeom>
          <a:noFill/>
        </p:spPr>
        <p:txBody>
          <a:bodyPr wrap="square" lIns="45729" tIns="22865" rIns="45729" bIns="22865" rtlCol="0">
            <a:spAutoFit/>
          </a:bodyPr>
          <a:lstStyle/>
          <a:p>
            <a:pPr marL="180036" marR="0" lvl="0" indent="0" algn="ctr" defTabSz="91453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Technology for a better society</a:t>
            </a:r>
          </a:p>
          <a:p>
            <a:endParaRPr lang="nb-NO" sz="1799" dirty="0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30571F0-4C94-4DEF-816C-D7004242C8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770" y="2302972"/>
            <a:ext cx="1602460" cy="104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7702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  <p:grpSp>
        <p:nvGrpSpPr>
          <p:cNvPr id="6" name="AGENDA" hidden="1"/>
          <p:cNvGrpSpPr/>
          <p:nvPr userDrawn="1"/>
        </p:nvGrpSpPr>
        <p:grpSpPr>
          <a:xfrm>
            <a:off x="3160200" y="1"/>
            <a:ext cx="5871600" cy="647304"/>
            <a:chOff x="3160200" y="1"/>
            <a:chExt cx="5871600" cy="647304"/>
          </a:xfrm>
        </p:grpSpPr>
        <p:sp>
          <p:nvSpPr>
            <p:cNvPr id="7" name="TXTBOKS"/>
            <p:cNvSpPr/>
            <p:nvPr userDrawn="1"/>
          </p:nvSpPr>
          <p:spPr>
            <a:xfrm>
              <a:off x="3160200" y="1"/>
              <a:ext cx="5871600" cy="622878"/>
            </a:xfrm>
            <a:prstGeom prst="rect">
              <a:avLst/>
            </a:prstGeom>
            <a:solidFill>
              <a:srgbClr val="1A466E"/>
            </a:solidFill>
            <a:ln w="72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64000" tIns="0" bIns="0" rtlCol="0" anchor="ctr"/>
            <a:lstStyle/>
            <a:p>
              <a:pPr algn="l"/>
              <a:r>
                <a:rPr lang="nb-NO" sz="2400" dirty="0" err="1">
                  <a:solidFill>
                    <a:srgbClr val="99B0C1"/>
                  </a:solidFill>
                </a:rPr>
                <a:t>Text</a:t>
              </a:r>
              <a:endParaRPr lang="nb-NO" sz="2400" dirty="0">
                <a:solidFill>
                  <a:srgbClr val="99B0C1"/>
                </a:solidFill>
              </a:endParaRPr>
            </a:p>
          </p:txBody>
        </p:sp>
        <p:sp>
          <p:nvSpPr>
            <p:cNvPr id="8" name="NRBOKS"/>
            <p:cNvSpPr/>
            <p:nvPr userDrawn="1"/>
          </p:nvSpPr>
          <p:spPr>
            <a:xfrm>
              <a:off x="3240590" y="44644"/>
              <a:ext cx="522000" cy="522000"/>
            </a:xfrm>
            <a:prstGeom prst="roundRect">
              <a:avLst/>
            </a:prstGeom>
            <a:solidFill>
              <a:srgbClr val="003C65"/>
            </a:solidFill>
            <a:ln w="72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3000" b="1" dirty="0">
                  <a:solidFill>
                    <a:srgbClr val="99B0C1"/>
                  </a:solidFill>
                </a:rPr>
                <a:t>1</a:t>
              </a:r>
            </a:p>
          </p:txBody>
        </p:sp>
        <p:sp>
          <p:nvSpPr>
            <p:cNvPr id="9" name="LINJE"/>
            <p:cNvSpPr/>
            <p:nvPr userDrawn="1"/>
          </p:nvSpPr>
          <p:spPr>
            <a:xfrm>
              <a:off x="3160200" y="622105"/>
              <a:ext cx="5871600" cy="25200"/>
            </a:xfrm>
            <a:prstGeom prst="rect">
              <a:avLst/>
            </a:prstGeom>
            <a:solidFill>
              <a:srgbClr val="3B63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3429465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58302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87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engels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895584 w 12192000"/>
              <a:gd name="connsiteY1" fmla="*/ 0 h 6858000"/>
              <a:gd name="connsiteX2" fmla="*/ 895584 w 12192000"/>
              <a:gd name="connsiteY2" fmla="*/ 1800225 h 6858000"/>
              <a:gd name="connsiteX3" fmla="*/ 2515892 w 12192000"/>
              <a:gd name="connsiteY3" fmla="*/ 1800225 h 6858000"/>
              <a:gd name="connsiteX4" fmla="*/ 2515892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895584" y="0"/>
                </a:lnTo>
                <a:lnTo>
                  <a:pt x="895584" y="1800225"/>
                </a:lnTo>
                <a:lnTo>
                  <a:pt x="2515892" y="1800225"/>
                </a:lnTo>
                <a:lnTo>
                  <a:pt x="2515892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tIns="720000" anchor="t" anchorCtr="1">
            <a:noAutofit/>
          </a:bodyPr>
          <a:lstStyle>
            <a:lvl1pPr marL="180036" marR="0" indent="0" algn="ctr" defTabSz="91453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GB" dirty="0"/>
              <a:t>Sett inn </a:t>
            </a:r>
            <a:r>
              <a:rPr lang="en-GB" dirty="0" err="1"/>
              <a:t>bilde</a:t>
            </a:r>
            <a:r>
              <a:rPr lang="en-GB" dirty="0"/>
              <a:t>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menyen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“Sett inn/insert” -&gt; “</a:t>
            </a:r>
            <a:r>
              <a:rPr lang="en-GB" dirty="0" err="1"/>
              <a:t>Bilde</a:t>
            </a:r>
            <a:r>
              <a:rPr lang="en-GB" dirty="0"/>
              <a:t>/Picture”</a:t>
            </a:r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30" y="1080136"/>
            <a:ext cx="981013" cy="21406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407696" y="2879206"/>
            <a:ext cx="6769286" cy="3181610"/>
          </a:xfrm>
          <a:solidFill>
            <a:srgbClr val="FFFFFF">
              <a:alpha val="85098"/>
            </a:srgbClr>
          </a:solidFill>
        </p:spPr>
        <p:txBody>
          <a:bodyPr lIns="360072" tIns="360072" rIns="360072" bIns="1404281" anchor="b">
            <a:spAutoFit/>
          </a:bodyPr>
          <a:lstStyle>
            <a:lvl1pPr marL="0" indent="0" algn="l">
              <a:buFont typeface="Arial" panose="020B0604020202020204" pitchFamily="34" charset="0"/>
              <a:buNone/>
              <a:defRPr sz="4600" cap="all" normalizeH="0" baseline="0">
                <a:solidFill>
                  <a:schemeClr val="dk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noColor"/>
          <p:cNvSpPr/>
          <p:nvPr userDrawn="1"/>
        </p:nvSpPr>
        <p:spPr>
          <a:xfrm>
            <a:off x="161376" y="188260"/>
            <a:ext cx="142498" cy="89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9" tIns="22865" rIns="45729" bIns="22865" rtlCol="0" anchor="ctr"/>
          <a:lstStyle/>
          <a:p>
            <a:pPr algn="ctr"/>
            <a:endParaRPr lang="en-GB" sz="1799"/>
          </a:p>
        </p:txBody>
      </p:sp>
      <p:sp>
        <p:nvSpPr>
          <p:cNvPr id="16" name="Rektangel 15"/>
          <p:cNvSpPr/>
          <p:nvPr userDrawn="1"/>
        </p:nvSpPr>
        <p:spPr>
          <a:xfrm>
            <a:off x="896512" y="-1"/>
            <a:ext cx="1623803" cy="180382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9" tIns="22865" rIns="45729" bIns="22865" rtlCol="0" anchor="ctr"/>
          <a:lstStyle/>
          <a:p>
            <a:pPr algn="ctr"/>
            <a:endParaRPr lang="en-GB" sz="1799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4818166" y="5178320"/>
            <a:ext cx="3871913" cy="656334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000"/>
              </a:spcAft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/>
              <a:t>Ola Nordmann</a:t>
            </a:r>
          </a:p>
          <a:p>
            <a:pPr lvl="0"/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11341E6E-473E-4BF0-8647-EF4D4E035C0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30" y="1080136"/>
            <a:ext cx="989888" cy="64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54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895584" y="0"/>
            <a:ext cx="1620308" cy="1800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9" tIns="22865" rIns="45729" bIns="22865" rtlCol="0" anchor="ctr"/>
          <a:lstStyle/>
          <a:p>
            <a:pPr algn="ctr"/>
            <a:endParaRPr lang="en-GB" sz="1799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169494A-AD09-49E4-B51E-E52B395575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30" y="1080135"/>
            <a:ext cx="989890" cy="64762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700176" y="2706389"/>
            <a:ext cx="9360609" cy="1427223"/>
          </a:xfrm>
          <a:solidFill>
            <a:schemeClr val="bg1"/>
          </a:solidFill>
        </p:spPr>
        <p:txBody>
          <a:bodyPr lIns="360072" tIns="360072" rIns="360072" bIns="360072" anchor="ctr" anchorCtr="0">
            <a:spAutoFit/>
          </a:bodyPr>
          <a:lstStyle>
            <a:lvl1pPr marL="0" indent="0" algn="l">
              <a:buFont typeface="Arial" panose="020B0604020202020204" pitchFamily="34" charset="0"/>
              <a:buNone/>
              <a:defRPr sz="4600" cap="none" normalizeH="0" baseline="0">
                <a:solidFill>
                  <a:schemeClr val="dk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noColor"/>
          <p:cNvSpPr/>
          <p:nvPr userDrawn="1"/>
        </p:nvSpPr>
        <p:spPr>
          <a:xfrm>
            <a:off x="161376" y="188260"/>
            <a:ext cx="142498" cy="89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9" tIns="22865" rIns="45729" bIns="22865" rtlCol="0" anchor="ctr"/>
          <a:lstStyle/>
          <a:p>
            <a:pPr algn="ctr"/>
            <a:endParaRPr lang="en-GB" sz="1799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2" hasCustomPrompt="1"/>
          </p:nvPr>
        </p:nvSpPr>
        <p:spPr>
          <a:xfrm>
            <a:off x="2903738" y="5652707"/>
            <a:ext cx="3888486" cy="688522"/>
          </a:xfrm>
        </p:spPr>
        <p:txBody>
          <a:bodyPr/>
          <a:lstStyle>
            <a:lvl1pPr marL="180000" indent="0">
              <a:spcBef>
                <a:spcPts val="0"/>
              </a:spcBef>
              <a:spcAft>
                <a:spcPts val="1000"/>
              </a:spcAft>
              <a:buNone/>
              <a:defRPr sz="16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/>
              <a:t>Ola Nordmann</a:t>
            </a:r>
          </a:p>
          <a:p>
            <a:pPr lvl="0"/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26313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54182" y="1883324"/>
            <a:ext cx="9001711" cy="3049624"/>
          </a:xfrm>
          <a:noFill/>
        </p:spPr>
        <p:txBody>
          <a:bodyPr tIns="360072" bIns="0" anchor="t">
            <a:normAutofit/>
          </a:bodyPr>
          <a:lstStyle>
            <a:lvl1pPr>
              <a:lnSpc>
                <a:spcPct val="70000"/>
              </a:lnSpc>
              <a:defRPr sz="8100" cap="all" baseline="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2" y="5724716"/>
            <a:ext cx="9001711" cy="506998"/>
          </a:xfrm>
        </p:spPr>
        <p:txBody>
          <a:bodyPr>
            <a:normAutofit/>
          </a:bodyPr>
          <a:lstStyle>
            <a:lvl1pPr marL="0" indent="0">
              <a:spcBef>
                <a:spcPts val="200"/>
              </a:spcBef>
              <a:buNone/>
              <a:defRPr sz="1200">
                <a:solidFill>
                  <a:schemeClr val="accent2"/>
                </a:solidFill>
                <a:latin typeface="+mj-lt"/>
              </a:defRPr>
            </a:lvl1pPr>
            <a:lvl2pPr marL="4572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5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8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90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6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8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noColor"/>
          <p:cNvSpPr/>
          <p:nvPr userDrawn="1"/>
        </p:nvSpPr>
        <p:spPr>
          <a:xfrm>
            <a:off x="161376" y="188260"/>
            <a:ext cx="142498" cy="89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9" tIns="22865" rIns="45729" bIns="22865" rtlCol="0" anchor="ctr"/>
          <a:lstStyle/>
          <a:p>
            <a:pPr algn="ctr"/>
            <a:endParaRPr lang="en-GB" sz="1799"/>
          </a:p>
        </p:txBody>
      </p:sp>
    </p:spTree>
    <p:extLst>
      <p:ext uri="{BB962C8B-B14F-4D97-AF65-F5344CB8AC3E}">
        <p14:creationId xmlns:p14="http://schemas.microsoft.com/office/powerpoint/2010/main" val="25841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side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715276" y="2700338"/>
            <a:ext cx="4986948" cy="342042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6715276" y="920493"/>
            <a:ext cx="4986948" cy="1319077"/>
          </a:xfrm>
          <a:blipFill dpi="0" rotWithShape="1">
            <a:blip r:embed="rId2"/>
            <a:srcRect/>
            <a:tile tx="0" ty="0" sx="100000" sy="100000" flip="none" algn="bl"/>
          </a:blipFill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2" name="Plassholder for bilde 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9560" cy="685885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lIns="0" tIns="2520504" rIns="0" bIns="0" anchor="t" anchorCtr="1"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b-NO"/>
              <a:t>Month 2016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4295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side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1"/>
          <p:cNvSpPr>
            <a:spLocks noGrp="1"/>
          </p:cNvSpPr>
          <p:nvPr>
            <p:ph type="pic" sz="quarter" idx="13"/>
          </p:nvPr>
        </p:nvSpPr>
        <p:spPr>
          <a:xfrm>
            <a:off x="6092440" y="-858"/>
            <a:ext cx="6099560" cy="685885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lIns="0" tIns="2520504" rIns="0" bIns="0" anchor="t" anchorCtr="1"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  <a:endParaRPr lang="en-GB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954182" y="2700338"/>
            <a:ext cx="4742139" cy="3420428"/>
          </a:xfrm>
        </p:spPr>
        <p:txBody>
          <a:bodyPr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954182" y="920493"/>
            <a:ext cx="4742139" cy="1319077"/>
          </a:xfrm>
          <a:blipFill dpi="0" rotWithShape="1">
            <a:blip r:embed="rId2"/>
            <a:srcRect/>
            <a:tile tx="0" ty="0" sx="100000" sy="100000" flip="none" algn="bl"/>
          </a:blipFill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b-NO"/>
              <a:t>Month 2016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smartart"/>
          <p:cNvSpPr>
            <a:spLocks noGrp="1"/>
          </p:cNvSpPr>
          <p:nvPr>
            <p:ph type="dgm" sz="quarter" idx="20" hasCustomPrompt="1"/>
          </p:nvPr>
        </p:nvSpPr>
        <p:spPr>
          <a:xfrm>
            <a:off x="10793052" y="6255782"/>
            <a:ext cx="981186" cy="21422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sz="100" baseline="0"/>
            </a:lvl1pPr>
          </a:lstStyle>
          <a:p>
            <a:r>
              <a:rPr lang="en-GB" sz="100" dirty="0"/>
              <a:t> </a:t>
            </a:r>
            <a:endParaRPr lang="en-GB" dirty="0"/>
          </a:p>
        </p:txBody>
      </p:sp>
      <p:pic>
        <p:nvPicPr>
          <p:cNvPr id="11" name="logo_blaa" hidden="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  <p:pic>
        <p:nvPicPr>
          <p:cNvPr id="12" name="logo_hvit" hidden="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34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9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50000"/>
            </a:schemeClr>
          </a:solidFill>
        </p:spPr>
        <p:txBody>
          <a:bodyPr tIns="2880576" anchor="t" anchorCtr="1"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nb-NO"/>
              <a:t>Klikk på ikonet for å legge til et bilde</a:t>
            </a:r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b-NO"/>
              <a:t>Month 2016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3" name="smartart"/>
          <p:cNvSpPr>
            <a:spLocks noGrp="1"/>
          </p:cNvSpPr>
          <p:nvPr>
            <p:ph type="dgm" sz="quarter" idx="20" hasCustomPrompt="1"/>
          </p:nvPr>
        </p:nvSpPr>
        <p:spPr>
          <a:xfrm>
            <a:off x="10793052" y="6255782"/>
            <a:ext cx="981186" cy="21422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sz="100" baseline="0"/>
            </a:lvl1pPr>
          </a:lstStyle>
          <a:p>
            <a:r>
              <a:rPr lang="en-GB" sz="100" dirty="0"/>
              <a:t> </a:t>
            </a:r>
            <a:endParaRPr lang="en-GB" dirty="0"/>
          </a:p>
        </p:txBody>
      </p:sp>
      <p:pic>
        <p:nvPicPr>
          <p:cNvPr id="14" name="logo_blaa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  <p:pic>
        <p:nvPicPr>
          <p:cNvPr id="15" name="logo_hvit" hidden="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3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54181" y="2700338"/>
            <a:ext cx="4320821" cy="342042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635071" y="2700338"/>
            <a:ext cx="4320821" cy="342042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Month 2016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27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4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emf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5.emf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954182" y="887946"/>
            <a:ext cx="9001711" cy="926662"/>
          </a:xfrm>
          <a:prstGeom prst="rect">
            <a:avLst/>
          </a:prstGeom>
          <a:blipFill dpi="0" rotWithShape="1">
            <a:blip r:embed="rId15"/>
            <a:srcRect/>
            <a:tile tx="0" ty="0" sx="100000" sy="100000" flip="xy" algn="bl"/>
          </a:blipFill>
        </p:spPr>
        <p:txBody>
          <a:bodyPr vert="horz" lIns="0" tIns="0" rIns="0" bIns="270054" rtlCol="0" anchor="ctr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2" y="2319687"/>
            <a:ext cx="9001711" cy="38010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109672" y="6255782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954183" y="6255782"/>
            <a:ext cx="7443537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59087" y="6255782"/>
            <a:ext cx="308812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cyan" hidden="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85844" cy="6861466"/>
          </a:xfrm>
          <a:prstGeom prst="rect">
            <a:avLst/>
          </a:prstGeom>
        </p:spPr>
      </p:pic>
      <p:sp>
        <p:nvSpPr>
          <p:cNvPr id="12" name="Fokustekst" hidden="1"/>
          <p:cNvSpPr txBox="1"/>
          <p:nvPr userDrawn="1"/>
        </p:nvSpPr>
        <p:spPr>
          <a:xfrm>
            <a:off x="6050666" y="3028450"/>
            <a:ext cx="2971993" cy="1199293"/>
          </a:xfrm>
          <a:prstGeom prst="rect">
            <a:avLst/>
          </a:prstGeom>
          <a:noFill/>
        </p:spPr>
        <p:txBody>
          <a:bodyPr wrap="square" lIns="45729" tIns="0" rIns="45729" bIns="0" rtlCol="0" anchor="t">
            <a:normAutofit/>
          </a:bodyPr>
          <a:lstStyle/>
          <a:p>
            <a:r>
              <a:rPr lang="en-GB" sz="2000" dirty="0" err="1">
                <a:solidFill>
                  <a:schemeClr val="tx2"/>
                </a:solidFill>
              </a:rPr>
              <a:t>Klikk</a:t>
            </a:r>
            <a:r>
              <a:rPr lang="en-GB" sz="2000" baseline="0" dirty="0">
                <a:solidFill>
                  <a:schemeClr val="tx2"/>
                </a:solidFill>
              </a:rPr>
              <a:t> for å </a:t>
            </a:r>
            <a:r>
              <a:rPr lang="en-GB" sz="2000" baseline="0" dirty="0" err="1">
                <a:solidFill>
                  <a:schemeClr val="tx2"/>
                </a:solidFill>
              </a:rPr>
              <a:t>redigere</a:t>
            </a:r>
            <a:r>
              <a:rPr lang="en-GB" sz="2000" baseline="0" dirty="0">
                <a:solidFill>
                  <a:schemeClr val="tx2"/>
                </a:solidFill>
              </a:rPr>
              <a:t> </a:t>
            </a:r>
            <a:r>
              <a:rPr lang="en-GB" sz="2000" baseline="0" dirty="0" err="1">
                <a:solidFill>
                  <a:schemeClr val="tx2"/>
                </a:solidFill>
              </a:rPr>
              <a:t>tekst</a:t>
            </a:r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3" name="Fokuspunkt" hidden="1"/>
          <p:cNvGrpSpPr/>
          <p:nvPr userDrawn="1"/>
        </p:nvGrpSpPr>
        <p:grpSpPr>
          <a:xfrm>
            <a:off x="3003638" y="2618899"/>
            <a:ext cx="2797068" cy="1620203"/>
            <a:chOff x="8236529" y="3435928"/>
            <a:chExt cx="5593771" cy="3240405"/>
          </a:xfrm>
        </p:grpSpPr>
        <p:sp>
          <p:nvSpPr>
            <p:cNvPr id="14" name="Ellipse 13" hidden="1"/>
            <p:cNvSpPr/>
            <p:nvPr userDrawn="1"/>
          </p:nvSpPr>
          <p:spPr>
            <a:xfrm>
              <a:off x="8605574" y="3804973"/>
              <a:ext cx="2502313" cy="2502313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799"/>
            </a:p>
          </p:txBody>
        </p:sp>
        <p:sp>
          <p:nvSpPr>
            <p:cNvPr id="15" name="Ellipse 14" hidden="1"/>
            <p:cNvSpPr/>
            <p:nvPr userDrawn="1"/>
          </p:nvSpPr>
          <p:spPr>
            <a:xfrm>
              <a:off x="8236529" y="3435928"/>
              <a:ext cx="3240405" cy="3240405"/>
            </a:xfrm>
            <a:prstGeom prst="ellipse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799"/>
            </a:p>
          </p:txBody>
        </p:sp>
        <p:cxnSp>
          <p:nvCxnSpPr>
            <p:cNvPr id="16" name="Rett linje 15" hidden="1"/>
            <p:cNvCxnSpPr/>
            <p:nvPr userDrawn="1"/>
          </p:nvCxnSpPr>
          <p:spPr>
            <a:xfrm>
              <a:off x="10657830" y="5033616"/>
              <a:ext cx="3172470" cy="0"/>
            </a:xfrm>
            <a:prstGeom prst="line">
              <a:avLst/>
            </a:prstGeom>
            <a:ln w="19050">
              <a:solidFill>
                <a:schemeClr val="tx2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 hidden="1"/>
            <p:cNvSpPr/>
            <p:nvPr userDrawn="1"/>
          </p:nvSpPr>
          <p:spPr>
            <a:xfrm>
              <a:off x="9055630" y="4255029"/>
              <a:ext cx="1602200" cy="1602200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799"/>
            </a:p>
          </p:txBody>
        </p:sp>
      </p:grpSp>
      <p:pic>
        <p:nvPicPr>
          <p:cNvPr id="8" name="magenta" hidden="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092" cy="6858000"/>
          </a:xfrm>
          <a:prstGeom prst="rect">
            <a:avLst/>
          </a:prstGeom>
        </p:spPr>
      </p:pic>
      <p:pic>
        <p:nvPicPr>
          <p:cNvPr id="18" name="gul" hidden="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092" cy="6858000"/>
          </a:xfrm>
          <a:prstGeom prst="rect">
            <a:avLst/>
          </a:prstGeom>
        </p:spPr>
      </p:pic>
      <p:pic>
        <p:nvPicPr>
          <p:cNvPr id="7" name="gronn" hidden="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092" cy="6858000"/>
          </a:xfrm>
          <a:prstGeom prst="rect">
            <a:avLst/>
          </a:prstGeom>
        </p:spPr>
      </p:pic>
      <p:pic>
        <p:nvPicPr>
          <p:cNvPr id="19" name="sinteflogo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  <p:grpSp>
        <p:nvGrpSpPr>
          <p:cNvPr id="29" name="bunnramme" hidden="1"/>
          <p:cNvGrpSpPr/>
          <p:nvPr userDrawn="1"/>
        </p:nvGrpSpPr>
        <p:grpSpPr>
          <a:xfrm>
            <a:off x="1412941" y="2558167"/>
            <a:ext cx="5565274" cy="1990806"/>
            <a:chOff x="2825698" y="5116333"/>
            <a:chExt cx="11129823" cy="3981613"/>
          </a:xfrm>
        </p:grpSpPr>
        <p:sp>
          <p:nvSpPr>
            <p:cNvPr id="30" name="bunnpunkt"/>
            <p:cNvSpPr/>
            <p:nvPr userDrawn="1"/>
          </p:nvSpPr>
          <p:spPr>
            <a:xfrm rot="10800000">
              <a:off x="13739494" y="8881919"/>
              <a:ext cx="216027" cy="216027"/>
            </a:xfrm>
            <a:prstGeom prst="ellipse">
              <a:avLst/>
            </a:prstGeom>
            <a:solidFill>
              <a:schemeClr val="tx2"/>
            </a:soli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b-NO" sz="4300"/>
            </a:p>
          </p:txBody>
        </p:sp>
        <p:cxnSp>
          <p:nvCxnSpPr>
            <p:cNvPr id="31" name="høyrelinje"/>
            <p:cNvCxnSpPr/>
            <p:nvPr userDrawn="1"/>
          </p:nvCxnSpPr>
          <p:spPr>
            <a:xfrm flipV="1">
              <a:off x="13847508" y="5116333"/>
              <a:ext cx="0" cy="3873600"/>
            </a:xfrm>
            <a:prstGeom prst="line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bunnlinje"/>
            <p:cNvCxnSpPr/>
            <p:nvPr userDrawn="1"/>
          </p:nvCxnSpPr>
          <p:spPr>
            <a:xfrm flipH="1">
              <a:off x="2825698" y="8989933"/>
              <a:ext cx="11053382" cy="0"/>
            </a:xfrm>
            <a:prstGeom prst="line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toppramme" hidden="1"/>
          <p:cNvGrpSpPr/>
          <p:nvPr userDrawn="1"/>
        </p:nvGrpSpPr>
        <p:grpSpPr>
          <a:xfrm>
            <a:off x="1770152" y="2076657"/>
            <a:ext cx="5557261" cy="893450"/>
            <a:chOff x="3540073" y="4040672"/>
            <a:chExt cx="11461584" cy="1786900"/>
          </a:xfrm>
        </p:grpSpPr>
        <p:cxnSp>
          <p:nvCxnSpPr>
            <p:cNvPr id="34" name="venstrelinje"/>
            <p:cNvCxnSpPr/>
            <p:nvPr userDrawn="1"/>
          </p:nvCxnSpPr>
          <p:spPr>
            <a:xfrm>
              <a:off x="3701882" y="4387572"/>
              <a:ext cx="0" cy="1440000"/>
            </a:xfrm>
            <a:prstGeom prst="line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topplinje"/>
            <p:cNvCxnSpPr/>
            <p:nvPr userDrawn="1"/>
          </p:nvCxnSpPr>
          <p:spPr>
            <a:xfrm>
              <a:off x="3863690" y="4202692"/>
              <a:ext cx="11137967" cy="0"/>
            </a:xfrm>
            <a:prstGeom prst="line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oppunkt"/>
            <p:cNvSpPr/>
            <p:nvPr userDrawn="1"/>
          </p:nvSpPr>
          <p:spPr>
            <a:xfrm>
              <a:off x="3540073" y="4040672"/>
              <a:ext cx="334139" cy="324040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088639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2177278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3265917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4354556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5443195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6531834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7620472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8709111" algn="l" defTabSz="217727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b-NO" sz="4300"/>
            </a:p>
          </p:txBody>
        </p:sp>
      </p:grpSp>
    </p:spTree>
    <p:extLst>
      <p:ext uri="{BB962C8B-B14F-4D97-AF65-F5344CB8AC3E}">
        <p14:creationId xmlns:p14="http://schemas.microsoft.com/office/powerpoint/2010/main" val="164385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1" r:id="rId3"/>
    <p:sldLayoutId id="2147483676" r:id="rId4"/>
    <p:sldLayoutId id="2147483651" r:id="rId5"/>
    <p:sldLayoutId id="2147483656" r:id="rId6"/>
    <p:sldLayoutId id="2147483673" r:id="rId7"/>
    <p:sldLayoutId id="2147483657" r:id="rId8"/>
    <p:sldLayoutId id="2147483652" r:id="rId9"/>
    <p:sldLayoutId id="2147483679" r:id="rId10"/>
    <p:sldLayoutId id="2147483653" r:id="rId11"/>
    <p:sldLayoutId id="2147483654" r:id="rId12"/>
    <p:sldLayoutId id="2147483655" r:id="rId13"/>
  </p:sldLayoutIdLst>
  <p:hf hdr="0" ftr="0" dt="0"/>
  <p:txStyles>
    <p:titleStyle>
      <a:lvl1pPr algn="l" defTabSz="914537" rtl="0" eaLnBrk="1" latinLnBrk="0" hangingPunct="1">
        <a:lnSpc>
          <a:spcPct val="100000"/>
        </a:lnSpc>
        <a:spcBef>
          <a:spcPct val="0"/>
        </a:spcBef>
        <a:buNone/>
        <a:defRPr sz="4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96079" indent="-216043" algn="l" defTabSz="914537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115" indent="-216043" algn="l" defTabSz="914537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756151" indent="-216043" algn="l" defTabSz="914537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936187" indent="-216043" algn="l" defTabSz="914537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116223" indent="-216043" algn="l" defTabSz="914537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977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246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514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783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68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37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06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074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343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612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880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148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954182" y="887946"/>
            <a:ext cx="9001711" cy="926662"/>
          </a:xfrm>
          <a:prstGeom prst="rect">
            <a:avLst/>
          </a:prstGeom>
          <a:blipFill dpi="0" rotWithShape="1">
            <a:blip r:embed="rId15"/>
            <a:srcRect/>
            <a:tile tx="0" ty="0" sx="100000" sy="100000" flip="xy" algn="bl"/>
          </a:blipFill>
        </p:spPr>
        <p:txBody>
          <a:bodyPr vert="horz" lIns="0" tIns="0" rIns="0" bIns="270054" rtlCol="0" anchor="ctr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2" y="2700338"/>
            <a:ext cx="9001711" cy="34204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109671" y="6255782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/>
              <a:t>Month 2016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954183" y="6255782"/>
            <a:ext cx="7443537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59087" y="6255782"/>
            <a:ext cx="308812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cyan" hidden="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" y="1"/>
            <a:ext cx="12185844" cy="6861466"/>
          </a:xfrm>
          <a:prstGeom prst="rect">
            <a:avLst/>
          </a:prstGeom>
        </p:spPr>
      </p:pic>
      <p:sp>
        <p:nvSpPr>
          <p:cNvPr id="12" name="Fokustekst" hidden="1"/>
          <p:cNvSpPr txBox="1"/>
          <p:nvPr userDrawn="1"/>
        </p:nvSpPr>
        <p:spPr>
          <a:xfrm>
            <a:off x="6244093" y="3028450"/>
            <a:ext cx="2971993" cy="1199293"/>
          </a:xfrm>
          <a:prstGeom prst="rect">
            <a:avLst/>
          </a:prstGeom>
          <a:noFill/>
        </p:spPr>
        <p:txBody>
          <a:bodyPr wrap="square" lIns="45729" tIns="0" rIns="45729" bIns="0" rtlCol="0" anchor="t">
            <a:normAutofit/>
          </a:bodyPr>
          <a:lstStyle/>
          <a:p>
            <a:r>
              <a:rPr lang="en-GB" sz="2000" dirty="0" err="1">
                <a:solidFill>
                  <a:schemeClr val="tx2"/>
                </a:solidFill>
              </a:rPr>
              <a:t>Klikk</a:t>
            </a:r>
            <a:r>
              <a:rPr lang="en-GB" sz="2000" baseline="0" dirty="0">
                <a:solidFill>
                  <a:schemeClr val="tx2"/>
                </a:solidFill>
              </a:rPr>
              <a:t> for å </a:t>
            </a:r>
            <a:r>
              <a:rPr lang="en-GB" sz="2000" baseline="0" dirty="0" err="1">
                <a:solidFill>
                  <a:schemeClr val="tx2"/>
                </a:solidFill>
              </a:rPr>
              <a:t>redigere</a:t>
            </a:r>
            <a:r>
              <a:rPr lang="en-GB" sz="2000" baseline="0" dirty="0">
                <a:solidFill>
                  <a:schemeClr val="tx2"/>
                </a:solidFill>
              </a:rPr>
              <a:t> </a:t>
            </a:r>
            <a:r>
              <a:rPr lang="en-GB" sz="2000" baseline="0" dirty="0" err="1">
                <a:solidFill>
                  <a:schemeClr val="tx2"/>
                </a:solidFill>
              </a:rPr>
              <a:t>tekst</a:t>
            </a:r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3" name="Fokuspunkt" hidden="1"/>
          <p:cNvGrpSpPr/>
          <p:nvPr userDrawn="1"/>
        </p:nvGrpSpPr>
        <p:grpSpPr>
          <a:xfrm>
            <a:off x="3314406" y="2618899"/>
            <a:ext cx="2797068" cy="1620203"/>
            <a:chOff x="8236529" y="3435928"/>
            <a:chExt cx="5593771" cy="3240405"/>
          </a:xfrm>
        </p:grpSpPr>
        <p:sp>
          <p:nvSpPr>
            <p:cNvPr id="14" name="Ellipse 13"/>
            <p:cNvSpPr/>
            <p:nvPr userDrawn="1"/>
          </p:nvSpPr>
          <p:spPr>
            <a:xfrm>
              <a:off x="8605574" y="3804973"/>
              <a:ext cx="2502313" cy="2502313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799"/>
            </a:p>
          </p:txBody>
        </p:sp>
        <p:sp>
          <p:nvSpPr>
            <p:cNvPr id="15" name="Ellipse 14"/>
            <p:cNvSpPr/>
            <p:nvPr userDrawn="1"/>
          </p:nvSpPr>
          <p:spPr>
            <a:xfrm>
              <a:off x="8236529" y="3435928"/>
              <a:ext cx="3240405" cy="3240405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799"/>
            </a:p>
          </p:txBody>
        </p:sp>
        <p:cxnSp>
          <p:nvCxnSpPr>
            <p:cNvPr id="16" name="Rett linje 15"/>
            <p:cNvCxnSpPr/>
            <p:nvPr userDrawn="1"/>
          </p:nvCxnSpPr>
          <p:spPr>
            <a:xfrm>
              <a:off x="10657830" y="5033616"/>
              <a:ext cx="3172470" cy="0"/>
            </a:xfrm>
            <a:prstGeom prst="line">
              <a:avLst/>
            </a:prstGeom>
            <a:ln w="38100">
              <a:solidFill>
                <a:schemeClr val="tx2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 userDrawn="1"/>
          </p:nvSpPr>
          <p:spPr>
            <a:xfrm>
              <a:off x="9055630" y="4255029"/>
              <a:ext cx="1602200" cy="16022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799"/>
            </a:p>
          </p:txBody>
        </p:sp>
      </p:grpSp>
      <p:pic>
        <p:nvPicPr>
          <p:cNvPr id="8" name="magenta" hidden="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092" cy="6858000"/>
          </a:xfrm>
          <a:prstGeom prst="rect">
            <a:avLst/>
          </a:prstGeom>
        </p:spPr>
      </p:pic>
      <p:pic>
        <p:nvPicPr>
          <p:cNvPr id="18" name="gul" hidden="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092" cy="6858000"/>
          </a:xfrm>
          <a:prstGeom prst="rect">
            <a:avLst/>
          </a:prstGeom>
        </p:spPr>
      </p:pic>
      <p:pic>
        <p:nvPicPr>
          <p:cNvPr id="7" name="gronn" hidden="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092" cy="6858000"/>
          </a:xfrm>
          <a:prstGeom prst="rect">
            <a:avLst/>
          </a:prstGeom>
        </p:spPr>
      </p:pic>
      <p:pic>
        <p:nvPicPr>
          <p:cNvPr id="20" name="sinteflogo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051" y="6255782"/>
            <a:ext cx="981013" cy="21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041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61" r:id="rId2"/>
    <p:sldLayoutId id="2147483663" r:id="rId3"/>
    <p:sldLayoutId id="2147483674" r:id="rId4"/>
    <p:sldLayoutId id="2147483664" r:id="rId5"/>
    <p:sldLayoutId id="2147483666" r:id="rId6"/>
    <p:sldLayoutId id="2147483680" r:id="rId7"/>
    <p:sldLayoutId id="2147483667" r:id="rId8"/>
    <p:sldLayoutId id="2147483672" r:id="rId9"/>
    <p:sldLayoutId id="2147483675" r:id="rId10"/>
    <p:sldLayoutId id="2147483677" r:id="rId11"/>
    <p:sldLayoutId id="2147483668" r:id="rId12"/>
    <p:sldLayoutId id="2147483669" r:id="rId13"/>
  </p:sldLayoutIdLst>
  <p:hf hdr="0" ftr="0" dt="0"/>
  <p:txStyles>
    <p:titleStyle>
      <a:lvl1pPr algn="l" defTabSz="914537" rtl="0" eaLnBrk="1" latinLnBrk="0" hangingPunct="1">
        <a:lnSpc>
          <a:spcPct val="100000"/>
        </a:lnSpc>
        <a:spcBef>
          <a:spcPct val="0"/>
        </a:spcBef>
        <a:buNone/>
        <a:defRPr sz="4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96079" indent="-216043" algn="l" defTabSz="914537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115" indent="-216043" algn="l" defTabSz="914537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756151" indent="-216043" algn="l" defTabSz="914537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936187" indent="-216043" algn="l" defTabSz="914537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116223" indent="-216043" algn="l" defTabSz="914537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977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246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514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783" indent="-228634" algn="l" defTabSz="9145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68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37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06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074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343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612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880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148" algn="l" defTabSz="914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A1B06F9-9D96-4B0E-AF14-872FC5D8957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4B519A9-9968-4CB2-96C2-8A91D816F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2964" y="2863461"/>
            <a:ext cx="7054018" cy="3197355"/>
          </a:xfrm>
        </p:spPr>
        <p:txBody>
          <a:bodyPr/>
          <a:lstStyle/>
          <a:p>
            <a:r>
              <a:rPr lang="nb-NO" dirty="0"/>
              <a:t>Evaluering FP7-H2020 –nytte for deltakerne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9288C0C-589C-4B68-9260-C1F507F1B8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69180" y="4753778"/>
            <a:ext cx="3871913" cy="656334"/>
          </a:xfrm>
        </p:spPr>
        <p:txBody>
          <a:bodyPr/>
          <a:lstStyle/>
          <a:p>
            <a:r>
              <a:rPr lang="nb-NO" dirty="0"/>
              <a:t>Norsk Evalueringsforening</a:t>
            </a:r>
          </a:p>
          <a:p>
            <a:r>
              <a:rPr lang="nb-NO" dirty="0"/>
              <a:t>15. Oktober 2020</a:t>
            </a:r>
          </a:p>
          <a:p>
            <a:r>
              <a:rPr lang="nb-NO" dirty="0"/>
              <a:t>Ernst Kristiansen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55491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54182" y="430746"/>
            <a:ext cx="9001711" cy="926662"/>
          </a:xfrm>
        </p:spPr>
        <p:txBody>
          <a:bodyPr/>
          <a:lstStyle/>
          <a:p>
            <a:r>
              <a:rPr lang="nb-NO" dirty="0"/>
              <a:t>Synspunkter baseres på erfaring fra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54182" y="1528460"/>
            <a:ext cx="10549297" cy="3801079"/>
          </a:xfrm>
        </p:spPr>
        <p:txBody>
          <a:bodyPr/>
          <a:lstStyle/>
          <a:p>
            <a:r>
              <a:rPr lang="nb-NO" sz="2800" dirty="0"/>
              <a:t>25 år i </a:t>
            </a:r>
            <a:r>
              <a:rPr lang="nb-NO" sz="2800" dirty="0" err="1"/>
              <a:t>SINTEFs</a:t>
            </a:r>
            <a:r>
              <a:rPr lang="nb-NO" sz="2800" dirty="0"/>
              <a:t> ledelse (1995-2019)</a:t>
            </a:r>
          </a:p>
          <a:p>
            <a:r>
              <a:rPr lang="nb-NO" sz="2800" dirty="0"/>
              <a:t>12 år i </a:t>
            </a:r>
            <a:r>
              <a:rPr lang="nb-NO" sz="2800" dirty="0" err="1"/>
              <a:t>EARTOs</a:t>
            </a:r>
            <a:r>
              <a:rPr lang="nb-NO" sz="2800" dirty="0"/>
              <a:t> styre (Forskningsinstituttenes europeiske organisasjon) (2007-2019)</a:t>
            </a:r>
          </a:p>
          <a:p>
            <a:r>
              <a:rPr lang="nb-NO" sz="2800" dirty="0"/>
              <a:t>9 år i FFAs styre (2009-2018)</a:t>
            </a:r>
          </a:p>
          <a:p>
            <a:r>
              <a:rPr lang="nb-NO" sz="2800" dirty="0"/>
              <a:t>Medlem av referansegruppa </a:t>
            </a:r>
            <a:r>
              <a:rPr lang="nb-NO" sz="2800"/>
              <a:t>for evalueringen</a:t>
            </a:r>
            <a:endParaRPr lang="nb-NO" sz="2800" dirty="0"/>
          </a:p>
          <a:p>
            <a:endParaRPr lang="nb-NO" sz="2800" dirty="0"/>
          </a:p>
          <a:p>
            <a:pPr marL="180036" indent="0">
              <a:buNone/>
            </a:pPr>
            <a:r>
              <a:rPr lang="nb-NO" sz="2800" dirty="0"/>
              <a:t>For SINTEF utgjør EU-forskningen 8-10% av omsetningen, omtrent på samme nivå som de andre store forskningsinstituttene i Europa.</a:t>
            </a:r>
          </a:p>
          <a:p>
            <a:pPr marL="180036" indent="0">
              <a:buNone/>
            </a:pPr>
            <a:r>
              <a:rPr lang="nb-NO" sz="2800" dirty="0"/>
              <a:t>Prosjektene SINTEF deltar i mottar 2,9% av midlene i H2020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326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BDE77A-1FEB-40DE-9534-81426F423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81" y="112341"/>
            <a:ext cx="10434998" cy="1153123"/>
          </a:xfrm>
        </p:spPr>
        <p:txBody>
          <a:bodyPr/>
          <a:lstStyle/>
          <a:p>
            <a:r>
              <a:rPr lang="nb-NO" dirty="0"/>
              <a:t>Deltakernes nytte av å delta i EU-forskningen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4B1CC0F-C5B7-493F-BF9D-501BF7A8C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81" y="1396093"/>
            <a:ext cx="10263547" cy="4381773"/>
          </a:xfrm>
        </p:spPr>
        <p:txBody>
          <a:bodyPr/>
          <a:lstStyle/>
          <a:p>
            <a:r>
              <a:rPr lang="nb-NO" sz="3200" dirty="0"/>
              <a:t>Deltakende miljøer får:</a:t>
            </a:r>
          </a:p>
          <a:p>
            <a:pPr lvl="1"/>
            <a:r>
              <a:rPr lang="nb-NO" sz="2400" dirty="0"/>
              <a:t>Være med i kunnskapsoppbyggingen i Europa</a:t>
            </a:r>
          </a:p>
          <a:p>
            <a:pPr lvl="1"/>
            <a:r>
              <a:rPr lang="nb-NO" sz="2400" dirty="0"/>
              <a:t>Unike nettverk og økt innovasjonskraft</a:t>
            </a:r>
          </a:p>
          <a:p>
            <a:pPr lvl="1"/>
            <a:r>
              <a:rPr lang="nb-NO" sz="2400" dirty="0"/>
              <a:t>Finansiering, men ikke fullfinansiering, for å delta</a:t>
            </a:r>
          </a:p>
          <a:p>
            <a:pPr marL="360072" lvl="1" indent="0">
              <a:buNone/>
            </a:pPr>
            <a:endParaRPr lang="nb-NO" sz="2400" dirty="0"/>
          </a:p>
          <a:p>
            <a:pPr marL="360072" lvl="1" indent="0">
              <a:buNone/>
            </a:pPr>
            <a:r>
              <a:rPr lang="nb-NO" sz="2400" dirty="0"/>
              <a:t>En innvilget søknad en bekreftelse på at forskningsmiljøene har og videreutvikler samfunnsnyttig kompetanse. </a:t>
            </a:r>
          </a:p>
          <a:p>
            <a:pPr marL="360072" lvl="1" indent="0">
              <a:buNone/>
            </a:pPr>
            <a:r>
              <a:rPr lang="nb-NO" sz="2400" dirty="0"/>
              <a:t>Deltakelse i EU-forskningen gir positive ringvirkninger til våre norske kunder/samarbeidspartnere. Vi bringer også partnere fra næringsliv og offentlig sektor med i EU-forskningen.</a:t>
            </a:r>
          </a:p>
          <a:p>
            <a:pPr marL="360072" lvl="1" indent="0">
              <a:buNone/>
            </a:pPr>
            <a:endParaRPr lang="nb-NO" sz="2400" dirty="0"/>
          </a:p>
          <a:p>
            <a:pPr marL="360072" lvl="1" indent="0">
              <a:buNone/>
            </a:pPr>
            <a:endParaRPr lang="nb-NO" sz="2400" dirty="0"/>
          </a:p>
          <a:p>
            <a:pPr lvl="1"/>
            <a:endParaRPr lang="nb-NO" sz="24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4CCC0C2-6841-47F0-995C-9D82215A9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971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482027-9B2F-4958-8381-AF3FC06A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82" y="447074"/>
            <a:ext cx="9001711" cy="926662"/>
          </a:xfrm>
        </p:spPr>
        <p:txBody>
          <a:bodyPr/>
          <a:lstStyle/>
          <a:p>
            <a:r>
              <a:rPr lang="nb-NO" dirty="0"/>
              <a:t>Spesifikt om evalueringen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6D36B6-829B-442C-A7F4-8CC4301B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81" y="1462438"/>
            <a:ext cx="10720747" cy="3801079"/>
          </a:xfrm>
        </p:spPr>
        <p:txBody>
          <a:bodyPr/>
          <a:lstStyle/>
          <a:p>
            <a:r>
              <a:rPr lang="nb-NO" dirty="0"/>
              <a:t>Evalueringen gir mange og verdifulle kvantitative opplysninger knyttet til norsk deltakelse</a:t>
            </a:r>
          </a:p>
          <a:p>
            <a:pPr lvl="1"/>
            <a:r>
              <a:rPr lang="nb-NO" dirty="0"/>
              <a:t>Viktig at dette kommer fra en uavhengig </a:t>
            </a:r>
            <a:r>
              <a:rPr lang="nb-NO" dirty="0" err="1"/>
              <a:t>evaluator</a:t>
            </a:r>
            <a:r>
              <a:rPr lang="nb-NO" dirty="0"/>
              <a:t> og ikke fra deltakerne (Forskningsrådet inkludert)</a:t>
            </a:r>
          </a:p>
          <a:p>
            <a:r>
              <a:rPr lang="nb-NO" dirty="0"/>
              <a:t>Evalueringen viser gode eksempler på internasjonale nettverk for de største </a:t>
            </a:r>
            <a:r>
              <a:rPr lang="nb-NO"/>
              <a:t>norske aktørene</a:t>
            </a:r>
            <a:endParaRPr lang="nb-NO" dirty="0"/>
          </a:p>
          <a:p>
            <a:pPr lvl="1"/>
            <a:r>
              <a:rPr lang="nb-NO" dirty="0"/>
              <a:t>Vi bruker evalueringen for å vise vår posisjon/påvirkning i Europa innenfor fagfelt vi er gode i.</a:t>
            </a:r>
          </a:p>
          <a:p>
            <a:r>
              <a:rPr lang="nb-NO" dirty="0"/>
              <a:t>Evalueringen viser at EU-forskningen bidrar til at norske forskningspolitiske mål nås.</a:t>
            </a:r>
          </a:p>
          <a:p>
            <a:r>
              <a:rPr lang="nb-NO" dirty="0"/>
              <a:t>Evalueringen viser at politisk mål om økonomisk retur nås i H2020</a:t>
            </a:r>
          </a:p>
          <a:p>
            <a:r>
              <a:rPr lang="nb-NO" dirty="0"/>
              <a:t>EUs egne evalueringer har primærfokus på medlemslandene. Norge trenger derfor egne evalueringer for å få oversikten.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5689357-00EC-46B6-B490-CFA19383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013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EEF393-7A6C-4D87-8F97-00039EA33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82" y="210310"/>
            <a:ext cx="9001711" cy="926662"/>
          </a:xfrm>
        </p:spPr>
        <p:txBody>
          <a:bodyPr/>
          <a:lstStyle/>
          <a:p>
            <a:r>
              <a:rPr lang="nb-NO" dirty="0"/>
              <a:t>Interessante nye perspektiver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5C0476-8DA0-4C23-BE6A-01C51B971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82" y="1397123"/>
            <a:ext cx="10108425" cy="3801079"/>
          </a:xfrm>
        </p:spPr>
        <p:txBody>
          <a:bodyPr/>
          <a:lstStyle/>
          <a:p>
            <a:r>
              <a:rPr lang="nb-NO" dirty="0"/>
              <a:t>Vurdering av kostnader og nyttevirkninger med referanse på å bruke deltakelsesavgiften på nasjonale FOI-midler gjennom Forskningsrådet</a:t>
            </a:r>
          </a:p>
          <a:p>
            <a:pPr lvl="1"/>
            <a:r>
              <a:rPr lang="nb-NO" dirty="0"/>
              <a:t>Metodikken her kan sikkert forbedres spesielt med tanke på at finansieringen i EU-forskningen og Forskningsrådet er forskjellig</a:t>
            </a:r>
          </a:p>
          <a:p>
            <a:r>
              <a:rPr lang="nb-NO" dirty="0"/>
              <a:t>Evalueringen sier at deltakelsen gir mernytte som ikke tallfestes, men som vurderes større enn merkostnaden. Dette er et viktig poeng</a:t>
            </a:r>
          </a:p>
          <a:p>
            <a:pPr lvl="1"/>
            <a:r>
              <a:rPr lang="nb-NO" dirty="0"/>
              <a:t>Det legges vekt på at en tar del i forskning (og får rettigheter) som har adskillig større verdi enn det en får i støtte. (Majas bilde 7)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D19538E-17F2-4837-9209-A91E2247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068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236736"/>
      </p:ext>
    </p:extLst>
  </p:cSld>
  <p:clrMapOvr>
    <a:masterClrMapping/>
  </p:clrMapOvr>
</p:sld>
</file>

<file path=ppt/theme/theme1.xml><?xml version="1.0" encoding="utf-8"?>
<a:theme xmlns:a="http://schemas.openxmlformats.org/drawingml/2006/main" name="SINTEF Lys">
  <a:themeElements>
    <a:clrScheme name="SINTEF">
      <a:dk1>
        <a:sysClr val="windowText" lastClr="000000"/>
      </a:dk1>
      <a:lt1>
        <a:sysClr val="window" lastClr="FFFFFF"/>
      </a:lt1>
      <a:dk2>
        <a:srgbClr val="003C65"/>
      </a:dk2>
      <a:lt2>
        <a:srgbClr val="FFFFFF"/>
      </a:lt2>
      <a:accent1>
        <a:srgbClr val="003C65"/>
      </a:accent1>
      <a:accent2>
        <a:srgbClr val="22A7E5"/>
      </a:accent2>
      <a:accent3>
        <a:srgbClr val="EC008C"/>
      </a:accent3>
      <a:accent4>
        <a:srgbClr val="A4C21F"/>
      </a:accent4>
      <a:accent5>
        <a:srgbClr val="F7E918"/>
      </a:accent5>
      <a:accent6>
        <a:srgbClr val="A19589"/>
      </a:accent6>
      <a:hlink>
        <a:srgbClr val="0563C1"/>
      </a:hlink>
      <a:folHlink>
        <a:srgbClr val="954F72"/>
      </a:folHlink>
    </a:clrScheme>
    <a:fontScheme name="SINTEF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2"/>
          </a:solidFill>
          <a:tailEnd type="oval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INTEF Presentation" id="{676D1FAD-FBF7-4F1B-9BBD-E2D4A311B57D}" vid="{F884FE9E-3A83-4DEC-9D4E-E8B92084A30D}"/>
    </a:ext>
  </a:extLst>
</a:theme>
</file>

<file path=ppt/theme/theme2.xml><?xml version="1.0" encoding="utf-8"?>
<a:theme xmlns:a="http://schemas.openxmlformats.org/drawingml/2006/main" name="SINTEF Mørk">
  <a:themeElements>
    <a:clrScheme name="SINTEF">
      <a:dk1>
        <a:sysClr val="windowText" lastClr="000000"/>
      </a:dk1>
      <a:lt1>
        <a:sysClr val="window" lastClr="FFFFFF"/>
      </a:lt1>
      <a:dk2>
        <a:srgbClr val="003C65"/>
      </a:dk2>
      <a:lt2>
        <a:srgbClr val="FFFFFF"/>
      </a:lt2>
      <a:accent1>
        <a:srgbClr val="003C65"/>
      </a:accent1>
      <a:accent2>
        <a:srgbClr val="22A7E5"/>
      </a:accent2>
      <a:accent3>
        <a:srgbClr val="EC008C"/>
      </a:accent3>
      <a:accent4>
        <a:srgbClr val="A4C21F"/>
      </a:accent4>
      <a:accent5>
        <a:srgbClr val="F7E918"/>
      </a:accent5>
      <a:accent6>
        <a:srgbClr val="A19589"/>
      </a:accent6>
      <a:hlink>
        <a:srgbClr val="0563C1"/>
      </a:hlink>
      <a:folHlink>
        <a:srgbClr val="954F72"/>
      </a:folHlink>
    </a:clrScheme>
    <a:fontScheme name="SINTEF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2"/>
          </a:solidFill>
          <a:tailEnd type="oval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INTEF Presentation" id="{676D1FAD-FBF7-4F1B-9BBD-E2D4A311B57D}" vid="{1DDE62B7-6BC5-4138-9EE4-C928A9BB5209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SINTEF Presentation</Template>
  <TotalTime>11269</TotalTime>
  <Words>412</Words>
  <Application>Microsoft Office PowerPoint</Application>
  <PresentationFormat>Widescreen</PresentationFormat>
  <Paragraphs>44</Paragraphs>
  <Slides>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SINTEF Lys</vt:lpstr>
      <vt:lpstr>SINTEF Mørk</vt:lpstr>
      <vt:lpstr>Evaluering FP7-H2020 –nytte for deltakerne</vt:lpstr>
      <vt:lpstr>Synspunkter baseres på erfaring fra</vt:lpstr>
      <vt:lpstr>Deltakernes nytte av å delta i EU-forskningen</vt:lpstr>
      <vt:lpstr>Spesifikt om evalueringen</vt:lpstr>
      <vt:lpstr>Interessante nye perspektiver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Evaluering H2020 –nytte for deltakerne</dc:title>
  <dc:creator>Ernst Herlof Kristiansen</dc:creator>
  <dc:description>template by officeconsult.no</dc:description>
  <cp:lastModifiedBy>Karin Ibenholt</cp:lastModifiedBy>
  <cp:revision>33</cp:revision>
  <dcterms:created xsi:type="dcterms:W3CDTF">2020-10-05T18:04:32Z</dcterms:created>
  <dcterms:modified xsi:type="dcterms:W3CDTF">2020-11-03T09:03:50Z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officeconsult.no</vt:lpwstr>
  </property>
  <property fmtid="{D5CDD505-2E9C-101B-9397-08002B2CF9AE}" pid="4" name="_NewReviewCycle">
    <vt:lpwstr/>
  </property>
</Properties>
</file>