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41" r:id="rId3"/>
    <p:sldId id="321" r:id="rId4"/>
    <p:sldId id="328" r:id="rId5"/>
    <p:sldId id="324" r:id="rId6"/>
    <p:sldId id="325" r:id="rId7"/>
    <p:sldId id="260" r:id="rId8"/>
    <p:sldId id="326" r:id="rId9"/>
    <p:sldId id="284" r:id="rId10"/>
    <p:sldId id="282" r:id="rId11"/>
    <p:sldId id="257" r:id="rId12"/>
    <p:sldId id="274" r:id="rId13"/>
    <p:sldId id="259" r:id="rId14"/>
    <p:sldId id="275" r:id="rId15"/>
    <p:sldId id="281" r:id="rId16"/>
    <p:sldId id="272" r:id="rId17"/>
    <p:sldId id="327" r:id="rId18"/>
    <p:sldId id="268" r:id="rId19"/>
    <p:sldId id="273" r:id="rId20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0" autoAdjust="0"/>
    <p:restoredTop sz="94660"/>
  </p:normalViewPr>
  <p:slideViewPr>
    <p:cSldViewPr>
      <p:cViewPr varScale="1">
        <p:scale>
          <a:sx n="57" d="100"/>
          <a:sy n="57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7C05-C9CB-4301-A79E-E2CC40B99804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2760B-67CF-47F2-BD90-301CB636EA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14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9CDE-871D-4736-90AA-6B38E3E683C1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0A8F8-DE54-4687-87A5-A2C4E405A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2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861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nb-NO" sz="1600" dirty="0"/>
              <a:t>Staten: delfinansiering av fem store kollektivprosjekter,  belønningsmidler og programområdemidler til gang,-sykkel- og kollektivtiltak </a:t>
            </a:r>
          </a:p>
          <a:p>
            <a:pPr lvl="1"/>
            <a:r>
              <a:rPr lang="nb-NO" sz="1600" dirty="0"/>
              <a:t>Fylkeskommunen: drift av kollektivtransport</a:t>
            </a:r>
          </a:p>
          <a:p>
            <a:pPr lvl="1"/>
            <a:r>
              <a:rPr lang="nb-NO" sz="1600" dirty="0"/>
              <a:t>Fylkeskommunen og kommunene: lokale prosjekter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600" dirty="0"/>
              <a:t>Lokalisering av boliger, service og arbeidsplassintensive virksomheter ved knutepunkter og langs kollektivtraseer</a:t>
            </a:r>
          </a:p>
          <a:p>
            <a:pPr lvl="1"/>
            <a:endParaRPr lang="nb-NO" sz="16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04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9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dirty="0">
                <a:solidFill>
                  <a:srgbClr val="000000"/>
                </a:solidFill>
                <a:latin typeface="GillSans Light"/>
              </a:rPr>
              <a:t>Følgende trafikkarbeid omfattes av nullvekstmålet: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0000"/>
                </a:solidFill>
                <a:latin typeface="GillSans Light"/>
              </a:rPr>
              <a:t>Trafikkarbeidet med personbil for reiser til/fra arbeid, i tjeneste (til/fra møter), til fritidsaktiviteter, handle-/servicereiser og andre private formål.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000000"/>
                </a:solidFill>
                <a:latin typeface="GillSans Light"/>
              </a:rPr>
              <a:t>Innenfor det geografiske området som omfattes av nullvekstmålet.</a:t>
            </a:r>
          </a:p>
          <a:p>
            <a:endParaRPr lang="nb-NO" sz="1200" b="1" i="1" dirty="0">
              <a:solidFill>
                <a:srgbClr val="000000"/>
              </a:solidFill>
              <a:latin typeface="GillSans Light"/>
            </a:endParaRPr>
          </a:p>
          <a:p>
            <a:r>
              <a:rPr lang="nb-NO" sz="1200" b="1" dirty="0">
                <a:solidFill>
                  <a:srgbClr val="000000"/>
                </a:solidFill>
                <a:latin typeface="GillSans Light"/>
              </a:rPr>
              <a:t>Måles i kjørte km, ikke antall turer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0A8F8-DE54-4687-87A5-A2C4E405A82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00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05F1CB2-1112-47A9-BEE3-7C73C56BFAB3}" type="datetime1">
              <a:rPr lang="nb-NO" smtClean="0"/>
              <a:t>09.12.2020</a:t>
            </a:fld>
            <a:endParaRPr lang="nb-NO"/>
          </a:p>
        </p:txBody>
      </p:sp>
      <p:sp>
        <p:nvSpPr>
          <p:cNvPr id="11" name="Tittel 3"/>
          <p:cNvSpPr>
            <a:spLocks noGrp="1"/>
          </p:cNvSpPr>
          <p:nvPr>
            <p:ph type="ctrTitle"/>
          </p:nvPr>
        </p:nvSpPr>
        <p:spPr>
          <a:xfrm>
            <a:off x="1627151" y="2348880"/>
            <a:ext cx="7205077" cy="16561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z="3600"/>
              <a:t>Klikk for å redigere tittelstil</a:t>
            </a:r>
            <a:endParaRPr lang="nb-NO" sz="3600" dirty="0"/>
          </a:p>
        </p:txBody>
      </p:sp>
      <p:sp>
        <p:nvSpPr>
          <p:cNvPr id="17" name="Undertittel 4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7204788" cy="10801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b-NO" sz="2400"/>
              <a:t>Klikk for å redigere undertittelstil i malen</a:t>
            </a:r>
            <a:endParaRPr lang="nb-NO" sz="2400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17FBAE52-247B-4B3B-BCCD-E3CF4776654C}" type="datetime1">
              <a:rPr lang="nb-NO" smtClean="0"/>
              <a:t>09.12.2020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F7883-A387-4943-969A-3A2B7E350EBE}" type="datetimeFigureOut">
              <a:rPr lang="nb-NO" smtClean="0"/>
              <a:t>09.12.2020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48A6-964A-4BC4-8F08-E2CA4F2EDBD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6651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1999" y="802800"/>
            <a:ext cx="8639523" cy="5817844"/>
          </a:xfrm>
        </p:spPr>
        <p:txBody>
          <a:bodyPr/>
          <a:lstStyle>
            <a:lvl1pPr>
              <a:spcAft>
                <a:spcPts val="0"/>
              </a:spcAft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A436A-5D21-42F7-BBE6-894F20C0D2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BB2519A-7B0C-4F97-8FCD-A778E5E276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BA27FF-4D79-4821-99B3-F70AD66EA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50974"/>
            <a:ext cx="7848480" cy="47880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31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1C1BDA6-6FC7-4031-B0EE-715EEFBF688C}" type="datetime1">
              <a:rPr lang="nb-NO" smtClean="0"/>
              <a:t>09.12.2020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44F90966-7596-4402-AE20-F46E6732D616}" type="datetime1">
              <a:rPr lang="nb-NO" smtClean="0"/>
              <a:t>09.12.2020</a:t>
            </a:fld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5359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C99FDD5D-C0C7-4411-BAB6-0F6A9201BA7D}" type="datetime1">
              <a:rPr lang="nb-NO" smtClean="0"/>
              <a:t>09.12.2020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32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8E7DD8E5-618F-4019-88F3-9051A15A3CBC}" type="datetime1">
              <a:rPr lang="nb-NO" smtClean="0"/>
              <a:t>09.12.2020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Forklaringstekst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Infotittel</a:t>
            </a:r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5EB2E243-E1A4-4D00-88DB-AECA92C56AD4}" type="datetime1">
              <a:rPr lang="nb-NO" smtClean="0"/>
              <a:t>09.12.2020</a:t>
            </a:fld>
            <a:endParaRPr lang="nb-NO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Forklaringstekst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Infotittel</a:t>
            </a:r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C1459DE6-7436-4635-96EF-5D609ACF0BB0}" type="datetime1">
              <a:rPr lang="nb-NO" smtClean="0"/>
              <a:t>09.12.2020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93B05D01-8EE7-45A9-A4BF-E69BBE68892A}" type="datetime1">
              <a:rPr lang="nb-NO" smtClean="0"/>
              <a:t>09.12.2020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GB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AB3DC51B-3E28-44F1-A691-1F15EC5940FA}" type="datetime1">
              <a:rPr lang="nb-NO" smtClean="0"/>
              <a:t>09.12.2020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15650DCB-8242-431E-BE3F-D6E79D1AB133}" type="datetime1">
              <a:rPr lang="nb-NO" smtClean="0"/>
              <a:t>09.12.2020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Bunntekst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61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</p:sldLayoutIdLst>
  <p:hf sldNum="0" hdr="0" ft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gvesen.no/intranett/Etat/_image/2227746/label/large.jpg?_encoded=2f66666666666678302f30372f29303038286874646977656c616373&amp;_ts=1628b91dc9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383" y="2780928"/>
            <a:ext cx="7205077" cy="1656184"/>
          </a:xfrm>
        </p:spPr>
        <p:txBody>
          <a:bodyPr>
            <a:normAutofit fontScale="90000"/>
          </a:bodyPr>
          <a:lstStyle/>
          <a:p>
            <a:r>
              <a:rPr lang="nb-NO" dirty="0"/>
              <a:t>Måloppnåelse i byvekstavtalene: Indikatorer og oppfølging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672" y="4437112"/>
            <a:ext cx="7204788" cy="1080120"/>
          </a:xfrm>
        </p:spPr>
        <p:txBody>
          <a:bodyPr/>
          <a:lstStyle/>
          <a:p>
            <a:r>
              <a:rPr lang="nb-NO" sz="1600" dirty="0">
                <a:solidFill>
                  <a:schemeClr val="tx1"/>
                </a:solidFill>
              </a:rPr>
              <a:t>Alberte Ruud</a:t>
            </a:r>
          </a:p>
          <a:p>
            <a:r>
              <a:rPr lang="nb-NO" sz="1600" dirty="0">
                <a:solidFill>
                  <a:schemeClr val="tx1"/>
                </a:solidFill>
              </a:rPr>
              <a:t>Statens vegvesen Vegdirektoratet</a:t>
            </a:r>
          </a:p>
          <a:p>
            <a:r>
              <a:rPr lang="nb-NO" sz="1600" dirty="0">
                <a:solidFill>
                  <a:schemeClr val="tx1"/>
                </a:solidFill>
              </a:rPr>
              <a:t>Norsk evalueringsforening</a:t>
            </a:r>
          </a:p>
          <a:p>
            <a:r>
              <a:rPr lang="nb-NO" sz="1600" dirty="0">
                <a:solidFill>
                  <a:schemeClr val="tx1"/>
                </a:solidFill>
              </a:rPr>
              <a:t>1. desember 2020</a:t>
            </a:r>
          </a:p>
          <a:p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61DE98-7E10-47C7-9D81-0B9AF21CA802}" type="datetime1">
              <a:rPr lang="nb-NO" smtClean="0"/>
              <a:t>09.12.2020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18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3B9D69-E97E-4DAD-8428-D4E83A9C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Evaluering av måloppnåelse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4B6F68-4EF7-483E-AEC5-320746940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623" y="1777858"/>
            <a:ext cx="4666529" cy="4293806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Hovedfokus på </a:t>
            </a:r>
            <a:r>
              <a:rPr lang="nb-NO" b="1" dirty="0"/>
              <a:t>ett overordnet mål</a:t>
            </a:r>
            <a:r>
              <a:rPr lang="nb-NO" dirty="0"/>
              <a:t>: Nullvekstmålet for personbiltrafikk</a:t>
            </a:r>
          </a:p>
          <a:p>
            <a:r>
              <a:rPr lang="nb-NO" dirty="0"/>
              <a:t>Målet skal nås </a:t>
            </a:r>
            <a:r>
              <a:rPr lang="nb-NO" b="1" dirty="0"/>
              <a:t>i løpet av avtaleperioden </a:t>
            </a:r>
            <a:r>
              <a:rPr lang="nb-NO" dirty="0"/>
              <a:t>– langsiktig mål</a:t>
            </a:r>
          </a:p>
          <a:p>
            <a:pPr lvl="1"/>
            <a:r>
              <a:rPr lang="nb-NO" dirty="0"/>
              <a:t>Personbiltrafikken ved utløpet av avtaleperioden skal være på samme nivå som referanseåret, som er spesifisert i avtalen</a:t>
            </a:r>
          </a:p>
          <a:p>
            <a:r>
              <a:rPr lang="nb-NO" b="1" dirty="0"/>
              <a:t>Årlig rapportering </a:t>
            </a:r>
            <a:r>
              <a:rPr lang="nb-NO" dirty="0"/>
              <a:t>- skal brukes for å kunne </a:t>
            </a:r>
            <a:r>
              <a:rPr lang="nb-NO" b="1" dirty="0"/>
              <a:t>justere virkemiddelbruken</a:t>
            </a:r>
            <a:r>
              <a:rPr lang="nb-NO" dirty="0"/>
              <a:t> underveis dersom det ser ut til at utviklingen går i feil retning</a:t>
            </a:r>
          </a:p>
          <a:p>
            <a:pPr lvl="1"/>
            <a:r>
              <a:rPr lang="nb-NO" dirty="0"/>
              <a:t>Endring år for år har ikke direkte betydning for bevilgning</a:t>
            </a:r>
          </a:p>
          <a:p>
            <a:pPr lvl="1"/>
            <a:r>
              <a:rPr lang="nb-NO" dirty="0"/>
              <a:t>Først og fremst et nyttig verktøy for å se effekter av satsingen og vurdere virkemidlene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801BD93-CB94-40D2-8F45-83F3912A88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C2C0A33-DA66-4A1F-9629-EF04EF6BCE9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09.12.2020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BDD61CF-9E69-4D26-A376-D1D0BF44D7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695" y="1777858"/>
            <a:ext cx="3180305" cy="2112292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7C0AF92-FF87-4843-A440-562484E44E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166" y="3890150"/>
            <a:ext cx="3180306" cy="2259394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0302ED0E-7BD4-44F5-A0B9-E97E06DC6A6D}"/>
              </a:ext>
            </a:extLst>
          </p:cNvPr>
          <p:cNvSpPr txBox="1"/>
          <p:nvPr/>
        </p:nvSpPr>
        <p:spPr>
          <a:xfrm>
            <a:off x="7919864" y="6149544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Knut </a:t>
            </a:r>
            <a:r>
              <a:rPr lang="nb-NO" sz="800" dirty="0" err="1"/>
              <a:t>Opeide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765709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7026" y="994983"/>
            <a:ext cx="6999085" cy="469132"/>
          </a:xfrm>
        </p:spPr>
        <p:txBody>
          <a:bodyPr/>
          <a:lstStyle/>
          <a:p>
            <a:r>
              <a:rPr lang="nb-NO" dirty="0"/>
              <a:t>Utvikling av indikatorer: Prosessen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73623" y="1777858"/>
            <a:ext cx="4738538" cy="4293806"/>
          </a:xfrm>
        </p:spPr>
        <p:txBody>
          <a:bodyPr>
            <a:normAutofit fontScale="85000" lnSpcReduction="10000"/>
          </a:bodyPr>
          <a:lstStyle/>
          <a:p>
            <a:r>
              <a:rPr lang="nb-NO" dirty="0"/>
              <a:t>Nasjonal transportplan (2014-2023): Statens vegvesen fikk ansvar for å utarbeide et </a:t>
            </a:r>
            <a:r>
              <a:rPr lang="nb-NO" b="1" dirty="0"/>
              <a:t>felles minimum indikatorsett </a:t>
            </a:r>
            <a:r>
              <a:rPr lang="nb-NO" dirty="0"/>
              <a:t>for oppfølging av bymiljøavtalene (nå: byvekstavtalene)</a:t>
            </a:r>
          </a:p>
          <a:p>
            <a:r>
              <a:rPr lang="nb-NO" dirty="0"/>
              <a:t>Lang prosess fram mot endeling avklaring </a:t>
            </a:r>
          </a:p>
          <a:p>
            <a:pPr lvl="1"/>
            <a:r>
              <a:rPr lang="nb-NO" dirty="0"/>
              <a:t>Hvordan forstå nullvekstmålet?</a:t>
            </a:r>
          </a:p>
          <a:p>
            <a:pPr lvl="1"/>
            <a:r>
              <a:rPr lang="nb-NO" dirty="0"/>
              <a:t>Hva skal vi måle, virkemiddelbruk eller resultater?</a:t>
            </a:r>
          </a:p>
          <a:p>
            <a:pPr lvl="1"/>
            <a:r>
              <a:rPr lang="nb-NO" dirty="0"/>
              <a:t>Hvor mange indikatorer skal vi ha?  </a:t>
            </a:r>
          </a:p>
          <a:p>
            <a:pPr lvl="1"/>
            <a:r>
              <a:rPr lang="nb-NO" dirty="0"/>
              <a:t>Hvordan skal vi måle? </a:t>
            </a:r>
          </a:p>
          <a:p>
            <a:r>
              <a:rPr lang="nb-NO" dirty="0"/>
              <a:t>2013-2015: To år fra første forslag ble sendt på høring til indikatorsettet ble «godkjent» av SD</a:t>
            </a:r>
          </a:p>
          <a:p>
            <a:r>
              <a:rPr lang="nb-NO" dirty="0"/>
              <a:t>Høst 2015/vår 2016: Utvikling av indikatorveiledere som vedlegg til første generasjons byvekstavtaler</a:t>
            </a:r>
          </a:p>
          <a:p>
            <a:pPr lvl="1"/>
            <a:r>
              <a:rPr lang="nb-NO" dirty="0"/>
              <a:t>Justert og tilpasset nye avtaler 2019/2020</a:t>
            </a:r>
          </a:p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E1DC77-5DA6-4A80-91FE-1E3B1FD80C8E}" type="datetime1">
              <a:rPr lang="nb-NO" smtClean="0"/>
              <a:t>09.12.2020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40966A5-ED52-4B29-8170-7B51924C01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t="2594" r="1701" b="10906"/>
          <a:stretch/>
        </p:blipFill>
        <p:spPr>
          <a:xfrm rot="5400000">
            <a:off x="5745077" y="2235600"/>
            <a:ext cx="3833698" cy="2918214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4EFF5AE-E94E-4E65-9B05-3367FA7126C6}"/>
              </a:ext>
            </a:extLst>
          </p:cNvPr>
          <p:cNvSpPr txBox="1"/>
          <p:nvPr/>
        </p:nvSpPr>
        <p:spPr>
          <a:xfrm>
            <a:off x="8028384" y="5602106"/>
            <a:ext cx="17407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Foto. Alberte Ruud</a:t>
            </a:r>
          </a:p>
        </p:txBody>
      </p:sp>
    </p:spTree>
    <p:extLst>
      <p:ext uri="{BB962C8B-B14F-4D97-AF65-F5344CB8AC3E}">
        <p14:creationId xmlns:p14="http://schemas.microsoft.com/office/powerpoint/2010/main" val="379191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hensikten med indikatorer?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11560" y="1676882"/>
            <a:ext cx="4666530" cy="4293806"/>
          </a:xfrm>
        </p:spPr>
        <p:txBody>
          <a:bodyPr>
            <a:normAutofit/>
          </a:bodyPr>
          <a:lstStyle/>
          <a:p>
            <a:r>
              <a:rPr lang="nb-NO" dirty="0"/>
              <a:t>Gir en liten del av virkelighetsbeskrivelsen</a:t>
            </a:r>
          </a:p>
          <a:p>
            <a:r>
              <a:rPr lang="nb-NO" dirty="0"/>
              <a:t>Mange komplekse sammenhenger som ikke fanges opp av indikatorene. </a:t>
            </a:r>
          </a:p>
          <a:p>
            <a:r>
              <a:rPr lang="nb-NO" dirty="0"/>
              <a:t>Men gir likevel:</a:t>
            </a:r>
          </a:p>
          <a:p>
            <a:pPr marL="552432" lvl="1" indent="-285750">
              <a:buFontTx/>
              <a:buChar char="-"/>
            </a:pPr>
            <a:r>
              <a:rPr lang="nb-NO" dirty="0"/>
              <a:t>En antydning om hvorvidt en er på riktig vei i forhold til et mål</a:t>
            </a:r>
          </a:p>
          <a:p>
            <a:pPr marL="552432" lvl="1" indent="-285750">
              <a:buFontTx/>
              <a:buChar char="-"/>
            </a:pPr>
            <a:r>
              <a:rPr lang="nb-NO" dirty="0"/>
              <a:t>Et verktøy for å vurdere justering av kurs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D2AB5BA-5CB9-470A-81C3-99D6CBDC04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6"/>
          <a:stretch/>
        </p:blipFill>
        <p:spPr>
          <a:xfrm>
            <a:off x="1043608" y="4430531"/>
            <a:ext cx="2583331" cy="165622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E9C9337-21F9-45E0-B402-1918F1C23C1D}"/>
              </a:ext>
            </a:extLst>
          </p:cNvPr>
          <p:cNvSpPr txBox="1"/>
          <p:nvPr/>
        </p:nvSpPr>
        <p:spPr>
          <a:xfrm>
            <a:off x="7932076" y="3700629"/>
            <a:ext cx="1273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Knut </a:t>
            </a:r>
            <a:r>
              <a:rPr lang="nb-NO" sz="800" dirty="0" err="1"/>
              <a:t>Opeide</a:t>
            </a:r>
            <a:endParaRPr lang="nb-NO" sz="8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9F77A8F-4795-41E7-AC52-A28DDB9DE1E1}"/>
              </a:ext>
            </a:extLst>
          </p:cNvPr>
          <p:cNvSpPr/>
          <p:nvPr/>
        </p:nvSpPr>
        <p:spPr>
          <a:xfrm>
            <a:off x="3626939" y="4763753"/>
            <a:ext cx="5373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682" lvl="1" indent="0">
              <a:buNone/>
            </a:pPr>
            <a:r>
              <a:rPr lang="nb-NO" i="1" dirty="0"/>
              <a:t>Indikatorer varsler og viser hvilke utviklingstrekk det er viktig å stimulere og hvilke det bør settes inn virkemidler mot.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D1CED05E-404F-4051-B43D-33567C3B8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76882"/>
            <a:ext cx="3635896" cy="2419374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D24F7EE8-9D96-4BEF-8406-40FC909BF75F}"/>
              </a:ext>
            </a:extLst>
          </p:cNvPr>
          <p:cNvSpPr txBox="1"/>
          <p:nvPr/>
        </p:nvSpPr>
        <p:spPr>
          <a:xfrm>
            <a:off x="2435016" y="6050806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Knut </a:t>
            </a:r>
            <a:r>
              <a:rPr lang="nb-NO" sz="800" dirty="0" err="1"/>
              <a:t>Opeide</a:t>
            </a:r>
            <a:endParaRPr lang="nb-NO" sz="800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F52DD85-F098-41A4-B05B-767D4569D524}"/>
              </a:ext>
            </a:extLst>
          </p:cNvPr>
          <p:cNvSpPr txBox="1"/>
          <p:nvPr/>
        </p:nvSpPr>
        <p:spPr>
          <a:xfrm>
            <a:off x="7914432" y="4137729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Knut </a:t>
            </a:r>
            <a:r>
              <a:rPr lang="nb-NO" sz="800" dirty="0" err="1"/>
              <a:t>Opeide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276798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Minimum felles indikatorsett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73623" y="1777858"/>
            <a:ext cx="4810546" cy="4293806"/>
          </a:xfrm>
        </p:spPr>
        <p:txBody>
          <a:bodyPr>
            <a:normAutofit fontScale="92500" lnSpcReduction="10000"/>
          </a:bodyPr>
          <a:lstStyle/>
          <a:p>
            <a:r>
              <a:rPr lang="nb-NO" sz="2400" dirty="0"/>
              <a:t>Skille mellom oppfølging av </a:t>
            </a:r>
            <a:r>
              <a:rPr lang="nb-NO" sz="2400" u="sng" dirty="0"/>
              <a:t>mål</a:t>
            </a:r>
            <a:r>
              <a:rPr lang="nb-NO" sz="2400" dirty="0"/>
              <a:t> og oppfølging av </a:t>
            </a:r>
            <a:r>
              <a:rPr lang="nb-NO" sz="2400" u="sng" dirty="0"/>
              <a:t>innsatsområder</a:t>
            </a:r>
          </a:p>
          <a:p>
            <a:r>
              <a:rPr lang="nb-NO" sz="2400" dirty="0"/>
              <a:t>Målindikator: verktøy for å følge med på måloppnåelse </a:t>
            </a:r>
          </a:p>
          <a:p>
            <a:pPr lvl="2"/>
            <a:r>
              <a:rPr lang="nb-NO" sz="1900" dirty="0"/>
              <a:t>Trafikkutvikling</a:t>
            </a:r>
          </a:p>
          <a:p>
            <a:pPr lvl="2"/>
            <a:r>
              <a:rPr lang="nb-NO" sz="1900" dirty="0"/>
              <a:t>Klimagassutslipp</a:t>
            </a:r>
          </a:p>
          <a:p>
            <a:r>
              <a:rPr lang="nb-NO" sz="2400" dirty="0"/>
              <a:t>Indikator for oppfølging av innsatsområder : verktøy for å følge med på og eventuelt justere virkemiddelbruken </a:t>
            </a:r>
          </a:p>
          <a:p>
            <a:pPr lvl="2"/>
            <a:r>
              <a:rPr lang="nb-NO" sz="1900" dirty="0"/>
              <a:t>Arealbruk</a:t>
            </a:r>
          </a:p>
          <a:p>
            <a:pPr lvl="2"/>
            <a:r>
              <a:rPr lang="nb-NO" sz="1900" dirty="0"/>
              <a:t>Parkering</a:t>
            </a:r>
          </a:p>
          <a:p>
            <a:endParaRPr lang="nb-NO" sz="2400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6A6F62-52C3-48B5-A175-AD78CEB5EB00}" type="datetime1">
              <a:rPr lang="nb-NO" smtClean="0"/>
              <a:t>09.12.2020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6C53F3E-87B8-45B4-A89A-19AC22E6A3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C18A047-DB37-453F-B8FE-769BA50C3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105"/>
          <a:stretch/>
        </p:blipFill>
        <p:spPr>
          <a:xfrm>
            <a:off x="6821705" y="4577354"/>
            <a:ext cx="2335689" cy="1589073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3AF4B0E-12C7-4A29-8E81-D496B9B73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05" y="2803072"/>
            <a:ext cx="2322295" cy="180622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441D45E-643E-4A1E-AE44-3C9367CE86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11" y="1245946"/>
            <a:ext cx="2335689" cy="155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60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Kontinuerlig reisevaneundersøkelse (RVU)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73622" y="1777858"/>
            <a:ext cx="6826769" cy="4293806"/>
          </a:xfrm>
        </p:spPr>
        <p:txBody>
          <a:bodyPr>
            <a:normAutofit lnSpcReduction="10000"/>
          </a:bodyPr>
          <a:lstStyle/>
          <a:p>
            <a:r>
              <a:rPr lang="nb-NO" dirty="0"/>
              <a:t>Intervjuer (web, telefon) hver dag, hele året – tilfeldig utvalg</a:t>
            </a:r>
          </a:p>
          <a:p>
            <a:r>
              <a:rPr lang="nb-NO" dirty="0"/>
              <a:t>Kartlegging av</a:t>
            </a:r>
          </a:p>
          <a:p>
            <a:pPr lvl="1"/>
            <a:r>
              <a:rPr lang="nb-NO" dirty="0"/>
              <a:t>Gårsdagens reise (stedfestet) og reiseformål </a:t>
            </a:r>
          </a:p>
          <a:p>
            <a:pPr lvl="1"/>
            <a:r>
              <a:rPr lang="nb-NO" dirty="0"/>
              <a:t>Tilgang til bil, kollektivtransport, sykkel</a:t>
            </a:r>
          </a:p>
          <a:p>
            <a:pPr lvl="1"/>
            <a:r>
              <a:rPr lang="nb-NO" dirty="0"/>
              <a:t>Parkering ved bolig og arbeidsplass</a:t>
            </a:r>
          </a:p>
          <a:p>
            <a:r>
              <a:rPr lang="nb-NO" dirty="0"/>
              <a:t>Oppstart oktober 2016</a:t>
            </a:r>
          </a:p>
          <a:p>
            <a:r>
              <a:rPr lang="nb-NO" dirty="0"/>
              <a:t>Fireårig rammeavtale med datainnsamlingsbyrå - ny leverandør 2020</a:t>
            </a:r>
          </a:p>
          <a:p>
            <a:r>
              <a:rPr lang="nb-NO" dirty="0"/>
              <a:t>Byområdene forplikter seg til å kjøpe utvalg som er tilstrekkelig stort til å brukes som grunnlag for å følge trafikkarbeidet</a:t>
            </a:r>
          </a:p>
          <a:p>
            <a:pPr marL="603761" lvl="1" indent="-285750"/>
            <a:r>
              <a:rPr lang="nb-NO" dirty="0"/>
              <a:t>Utvalget skal være stort nok til at data kan gi en indikasjon på utviklingen </a:t>
            </a:r>
          </a:p>
          <a:p>
            <a:pPr lvl="1"/>
            <a:r>
              <a:rPr lang="nb-NO" dirty="0"/>
              <a:t>Statlige og lokale parter finansierer 50 pst. hver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09.12.2020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29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02A00A-C00B-4DC8-850B-61358F6AE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Erfaringer med RVU så langt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0590D5B-6A49-4E48-8AF2-92106D70F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Store utvalg og stort spørsmålsbatteri – gir mange analysemuligheter </a:t>
            </a:r>
          </a:p>
          <a:p>
            <a:pPr lvl="1"/>
            <a:r>
              <a:rPr lang="nb-NO" dirty="0"/>
              <a:t>Tilgang til data gis via databehandleravtaler med SVV</a:t>
            </a:r>
          </a:p>
          <a:p>
            <a:r>
              <a:rPr lang="nb-NO" dirty="0"/>
              <a:t>Dilemma intervjutid vs. informasjonsbehov</a:t>
            </a:r>
          </a:p>
          <a:p>
            <a:r>
              <a:rPr lang="nb-NO" dirty="0"/>
              <a:t>Relativt lav svarprosent (17-18 %) </a:t>
            </a:r>
          </a:p>
          <a:p>
            <a:r>
              <a:rPr lang="nb-NO" dirty="0"/>
              <a:t>Metodisk utfordrende å beregne trafikkarbeid med RVU-dataene </a:t>
            </a:r>
          </a:p>
          <a:p>
            <a:pPr lvl="1"/>
            <a:r>
              <a:rPr lang="nb-NO" dirty="0"/>
              <a:t>Ekstern konsulenthjelp innhentet</a:t>
            </a:r>
          </a:p>
          <a:p>
            <a:r>
              <a:rPr lang="nb-NO" dirty="0"/>
              <a:t>På søk etter nye måter å samle inn data på</a:t>
            </a:r>
          </a:p>
          <a:p>
            <a:pPr lvl="2"/>
            <a:r>
              <a:rPr lang="nb-NO" dirty="0"/>
              <a:t>Forsøk Lillehammer – belyse hva mobildata kan gi av informasjon i seg selv</a:t>
            </a:r>
          </a:p>
          <a:p>
            <a:pPr lvl="3"/>
            <a:r>
              <a:rPr lang="nb-NO" dirty="0"/>
              <a:t>God på overordnede reisestrømmer (mengdedata)</a:t>
            </a:r>
          </a:p>
          <a:p>
            <a:pPr lvl="3"/>
            <a:r>
              <a:rPr lang="nb-NO" dirty="0"/>
              <a:t>Utfordringer med GDPR </a:t>
            </a:r>
          </a:p>
          <a:p>
            <a:pPr lvl="2"/>
            <a:r>
              <a:rPr lang="nb-NO" dirty="0"/>
              <a:t>Opinion: datainnsamling med reiseapp – parallelt med den ordinære datainnsamlingen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F6810FC-B2FB-4619-ACDC-10A73C7136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558C886-5A7D-437A-920E-9F677845E8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09.12.2020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865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08376" y="1058555"/>
            <a:ext cx="7584104" cy="469132"/>
          </a:xfrm>
        </p:spPr>
        <p:txBody>
          <a:bodyPr>
            <a:normAutofit/>
          </a:bodyPr>
          <a:lstStyle/>
          <a:p>
            <a:r>
              <a:rPr lang="nb-NO" dirty="0" err="1"/>
              <a:t>Byindeks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09.12.2020</a:t>
            </a:fld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4597554" y="1776082"/>
            <a:ext cx="42949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Beregner endring i trafikkmengde for byområdet.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Basert på tellinger fra faste trafikkregistreringspunkter - skal gi et representativt bilde av trafikkutviklingen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Lette biler (&lt; 5,6 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Tas hensyn til perioder hvor registreringsutstyret ikke har vært i drift, og til avvik (stenging, omkjøring)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4BBF660-E19E-4D14-AFB7-A0A23A5EE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1672563"/>
            <a:ext cx="3612162" cy="4275013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C341AA4-FB92-4939-A72A-A99AD481B290}"/>
              </a:ext>
            </a:extLst>
          </p:cNvPr>
          <p:cNvSpPr txBox="1"/>
          <p:nvPr/>
        </p:nvSpPr>
        <p:spPr>
          <a:xfrm>
            <a:off x="1013486" y="5947576"/>
            <a:ext cx="3384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/>
              <a:t>Eksempel Nord-Jæren</a:t>
            </a:r>
          </a:p>
        </p:txBody>
      </p:sp>
    </p:spTree>
    <p:extLst>
      <p:ext uri="{BB962C8B-B14F-4D97-AF65-F5344CB8AC3E}">
        <p14:creationId xmlns:p14="http://schemas.microsoft.com/office/powerpoint/2010/main" val="178633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7E11C2-B092-49D3-A77B-3434E8862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Kvalitet og usikkerhet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B2BD22-B093-4A86-AC49-3CE540B12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623" y="1777858"/>
            <a:ext cx="3683969" cy="4293806"/>
          </a:xfrm>
        </p:spPr>
        <p:txBody>
          <a:bodyPr>
            <a:normAutofit lnSpcReduction="10000"/>
          </a:bodyPr>
          <a:lstStyle/>
          <a:p>
            <a:r>
              <a:rPr lang="nb-NO" dirty="0"/>
              <a:t>Datainnsamler (Opinion) skal selv stå for kvalitetssikringen av RVU-data, i samarbeid med SVV</a:t>
            </a:r>
          </a:p>
          <a:p>
            <a:r>
              <a:rPr lang="nb-NO" dirty="0" err="1"/>
              <a:t>Byindeksen</a:t>
            </a:r>
            <a:r>
              <a:rPr lang="nb-NO" dirty="0"/>
              <a:t> rapporteres hvert tertial - kvalitetssikres av SVV</a:t>
            </a:r>
          </a:p>
          <a:p>
            <a:r>
              <a:rPr lang="nb-NO" dirty="0"/>
              <a:t>Verken reisevanedata eller trafikktellinger gir to streker under svaret</a:t>
            </a:r>
          </a:p>
          <a:p>
            <a:pPr lvl="1"/>
            <a:r>
              <a:rPr lang="nb-NO" dirty="0"/>
              <a:t>Kildene kompletterer hverandre, men det vil alltid være en liten grad av usikkerhet</a:t>
            </a:r>
          </a:p>
          <a:p>
            <a:pPr lvl="1"/>
            <a:r>
              <a:rPr lang="nb-NO" dirty="0"/>
              <a:t>Målet er å kartlegge om utviklingen går i riktig </a:t>
            </a:r>
            <a:r>
              <a:rPr lang="nb-NO" i="1" dirty="0"/>
              <a:t>retning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77A1650-E585-479E-B366-E3BF5A720C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08B8A53-E821-4D77-94DA-B6792E9A12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09.12.2020</a:t>
            </a:fld>
            <a:endParaRPr lang="nb-NO"/>
          </a:p>
        </p:txBody>
      </p:sp>
      <p:pic>
        <p:nvPicPr>
          <p:cNvPr id="1026" name="Picture 2" descr="Reduser usikkerheten - øk salget! – Left Brain Marketing">
            <a:extLst>
              <a:ext uri="{FF2B5EF4-FFF2-40B4-BE49-F238E27FC236}">
                <a16:creationId xmlns:a16="http://schemas.microsoft.com/office/drawing/2014/main" id="{11553A40-C14F-4C5C-BDCE-2D4EA979D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7858"/>
            <a:ext cx="3646376" cy="273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F85E8A88-BD0F-4F43-87B8-40F29EB48D96}"/>
              </a:ext>
            </a:extLst>
          </p:cNvPr>
          <p:cNvSpPr/>
          <p:nvPr/>
        </p:nvSpPr>
        <p:spPr>
          <a:xfrm>
            <a:off x="7783887" y="4230796"/>
            <a:ext cx="13612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800" dirty="0">
                <a:solidFill>
                  <a:schemeClr val="bg2"/>
                </a:solidFill>
              </a:rPr>
              <a:t>/leftbrainmarketing.net</a:t>
            </a:r>
          </a:p>
        </p:txBody>
      </p:sp>
    </p:spTree>
    <p:extLst>
      <p:ext uri="{BB962C8B-B14F-4D97-AF65-F5344CB8AC3E}">
        <p14:creationId xmlns:p14="http://schemas.microsoft.com/office/powerpoint/2010/main" val="2363339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Felles indikatorer for areal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65611" y="1638086"/>
            <a:ext cx="4306489" cy="429380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b-NO" sz="1600" b="1" dirty="0"/>
              <a:t>Areal</a:t>
            </a:r>
          </a:p>
          <a:p>
            <a:pPr marL="0" lvl="0" indent="0">
              <a:buNone/>
            </a:pPr>
            <a:r>
              <a:rPr lang="nb-NO" sz="1600" b="1" dirty="0"/>
              <a:t>Gjennomsnittlig avstand </a:t>
            </a:r>
            <a:r>
              <a:rPr lang="nb-NO" sz="1600" dirty="0"/>
              <a:t>til avtaleområdets større sentra/store kollektivknutepunkter. Fra boliger og besøks-/arbeidsplassintensive arbeidsplasser. Utvikling fra referanseåret. Kilde: GIS/kommunene</a:t>
            </a:r>
          </a:p>
          <a:p>
            <a:pPr marL="0" lvl="0" indent="0">
              <a:buNone/>
            </a:pPr>
            <a:endParaRPr lang="nb-NO" sz="1600" dirty="0"/>
          </a:p>
          <a:p>
            <a:pPr marL="0" lvl="0" indent="0">
              <a:buNone/>
            </a:pPr>
            <a:r>
              <a:rPr lang="nb-NO" sz="1600" b="1" dirty="0"/>
              <a:t>Begrunnelse: </a:t>
            </a:r>
          </a:p>
          <a:p>
            <a:pPr marL="0" indent="0">
              <a:buNone/>
            </a:pPr>
            <a:r>
              <a:rPr lang="nb-NO" sz="1600" dirty="0"/>
              <a:t>Indikatoren «måler» hvordan befolkningens og arbeidsplassenes tyngdepunkt flytter seg inn mot eller bort fra sentrum i kommunen.</a:t>
            </a:r>
          </a:p>
          <a:p>
            <a:pPr marL="0" lvl="0" indent="0">
              <a:buNone/>
            </a:pPr>
            <a:r>
              <a:rPr lang="nb-NO" sz="1600" dirty="0"/>
              <a:t>Avstand til sentre kan forklare både hvor mye man reiser og hvilke transportmidler som benyttes. 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09.12.2020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907CFE2-7E54-4816-99A2-3E13DBA24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916" y="1493242"/>
            <a:ext cx="37719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38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Felles indikatorer for parkering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6364" y="1943387"/>
            <a:ext cx="5111780" cy="4293806"/>
          </a:xfrm>
        </p:spPr>
        <p:txBody>
          <a:bodyPr>
            <a:normAutofit/>
          </a:bodyPr>
          <a:lstStyle/>
          <a:p>
            <a:r>
              <a:rPr lang="nb-NO" dirty="0"/>
              <a:t>Tilgang til arbeidsplassparkering. Kilde: RVU</a:t>
            </a:r>
          </a:p>
          <a:p>
            <a:r>
              <a:rPr lang="nb-NO" dirty="0"/>
              <a:t>Antall offentlig tilgjengelige parkeringsplasser i sentrum. Kilde: tellinger/kommunene</a:t>
            </a:r>
          </a:p>
          <a:p>
            <a:r>
              <a:rPr lang="nb-NO" dirty="0"/>
              <a:t>Antall parkeringsplasser som tillates ved nye besøks- og   arbeidsplassintensive virksomheter i ulike områder. Kilde: parkeringsnorm/kommunene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09.12.2020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25A72E73-02C9-452C-BE25-68877CD06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40" y="1879747"/>
            <a:ext cx="1992396" cy="35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2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Nullvekstmålet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5536" y="2204864"/>
            <a:ext cx="4536504" cy="4293806"/>
          </a:xfrm>
        </p:spPr>
        <p:txBody>
          <a:bodyPr/>
          <a:lstStyle/>
          <a:p>
            <a:r>
              <a:rPr lang="nb-NO" dirty="0"/>
              <a:t>Sterk befolkningsvekst i                                                                         byområdene </a:t>
            </a:r>
          </a:p>
          <a:p>
            <a:pPr lvl="1"/>
            <a:r>
              <a:rPr lang="nb-NO" dirty="0"/>
              <a:t>økt transportbehov = økte miljø- og kapasitetsutfordringer</a:t>
            </a:r>
          </a:p>
          <a:p>
            <a:r>
              <a:rPr lang="nb-NO" dirty="0"/>
              <a:t>Nasjonal transportplan 2014-2023: </a:t>
            </a:r>
            <a:r>
              <a:rPr lang="nb-NO" i="1" dirty="0"/>
              <a:t>Veksten i persontransporten i storbyområdene skal tas med kollektivtransport, sykkel og gange</a:t>
            </a:r>
          </a:p>
          <a:p>
            <a:r>
              <a:rPr lang="nb-NO" dirty="0"/>
              <a:t>Byvekstavtaler (tidligere bymiljøavtaler + byutviklingsavtaler) som statens viktigste verktøy for å følge opp </a:t>
            </a:r>
            <a:r>
              <a:rPr lang="nb-NO" dirty="0" err="1"/>
              <a:t>nulvekstmålet</a:t>
            </a:r>
            <a:endParaRPr lang="nb-NO" dirty="0"/>
          </a:p>
          <a:p>
            <a:pPr marL="0" indent="0">
              <a:buNone/>
            </a:pPr>
            <a:endParaRPr lang="nb-NO" i="1" dirty="0"/>
          </a:p>
        </p:txBody>
      </p:sp>
      <p:pic>
        <p:nvPicPr>
          <p:cNvPr id="1027" name="Picture 3" descr="O:\6\TMT\68050 Transportplanlegging\bilder\SARI\Inspirationsbilder, SARI\DSCN36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74224"/>
            <a:ext cx="4711959" cy="353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8136142" y="5760653"/>
            <a:ext cx="12246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" dirty="0"/>
              <a:t>Foto: Sari Wallberg</a:t>
            </a:r>
          </a:p>
        </p:txBody>
      </p:sp>
    </p:spTree>
    <p:extLst>
      <p:ext uri="{BB962C8B-B14F-4D97-AF65-F5344CB8AC3E}">
        <p14:creationId xmlns:p14="http://schemas.microsoft.com/office/powerpoint/2010/main" val="267672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800" dirty="0"/>
              <a:t>Gjensidig forpliktende avtaler om å nå nullvekstmålet for personbiltrafikk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5616" y="2079684"/>
            <a:ext cx="4162474" cy="429380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b-NO" sz="2000" dirty="0"/>
              <a:t>Stat, fylkeskommune og kommuner</a:t>
            </a:r>
          </a:p>
          <a:p>
            <a:r>
              <a:rPr lang="nb-NO" sz="2000" dirty="0"/>
              <a:t>Bidrar med finansiering av tiltak og prosjekter. </a:t>
            </a:r>
          </a:p>
          <a:p>
            <a:r>
              <a:rPr lang="nb-NO" sz="2000" dirty="0"/>
              <a:t>Forplikter seg til en arealbruk som bygger opp under nullvekstmålet</a:t>
            </a:r>
          </a:p>
          <a:p>
            <a:r>
              <a:rPr lang="nb-NO" sz="2000" dirty="0"/>
              <a:t>Må innføre restriktive tiltak om nødvendig for måloppnåelse</a:t>
            </a:r>
          </a:p>
          <a:p>
            <a:pPr marL="0" indent="0">
              <a:buNone/>
            </a:pPr>
            <a:r>
              <a:rPr lang="nb-NO" sz="2000" dirty="0"/>
              <a:t>Aktuelt i ni byområder </a:t>
            </a:r>
          </a:p>
          <a:p>
            <a:r>
              <a:rPr lang="nb-NO" sz="2100" dirty="0"/>
              <a:t>Fire har avtaler i dag (2019-2029): Osloområdet, Bergensområdet, Trondheimsområdet, Nord-Jæren</a:t>
            </a:r>
          </a:p>
          <a:p>
            <a:r>
              <a:rPr lang="nb-NO" sz="2100" dirty="0"/>
              <a:t>Fem øvrige: Kristiansandsregionen, Buskerudbyen, Grenland, Nedre Glomma, Tromsø</a:t>
            </a:r>
          </a:p>
          <a:p>
            <a:endParaRPr lang="nb-NO" sz="2000" dirty="0"/>
          </a:p>
          <a:p>
            <a:endParaRPr lang="nb-NO" sz="20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Byvekstavtalene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/>
              <a:t>09.12.2020</a:t>
            </a:fld>
            <a:endParaRPr lang="nb-NO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7"/>
          <a:stretch/>
        </p:blipFill>
        <p:spPr bwMode="auto">
          <a:xfrm>
            <a:off x="5246007" y="2079684"/>
            <a:ext cx="3897993" cy="429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94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A82AC835-6CC1-4505-A37B-211BD466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Statlig bidrag til byvekstavtalene 2019-2029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43C0B019-42BE-48F4-9FE3-73859F69F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888015"/>
            <a:ext cx="4810546" cy="4293806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 baseline="30000" dirty="0"/>
              <a:t>Om lag 68 mrd. 2020-kr, fordelt på:  </a:t>
            </a:r>
          </a:p>
          <a:p>
            <a:pPr marL="552432" lvl="1" indent="-285750">
              <a:buFont typeface="Arial" panose="020B0604020202020204" pitchFamily="34" charset="0"/>
              <a:buChar char="•"/>
            </a:pPr>
            <a:r>
              <a:rPr lang="nb-NO" dirty="0"/>
              <a:t>Store kollektivprosjekter (50/50-prosjekter)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Oslo og Viken: Fornebubanen og ny t-banetunnel gjennom sentrum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Bergensområdet: Bybanen til Fyllingsdalen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Trondheimsområdet: Metrobuss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Nord-Jæren: Bussveien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Programområdemidler til investeringer i gang-, sykkel- og kollektivtiltak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Belønningsmidler til drift av kollektivtransport og investeringer i  gang, -sykkel- og kollektivtiltak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dirty="0"/>
              <a:t>Bidrag til stasjons- og knutepunktutvikling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C6884F8-D898-462C-913A-181790356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077" y="1888015"/>
            <a:ext cx="2727974" cy="1800463"/>
          </a:xfrm>
          <a:prstGeom prst="rect">
            <a:avLst/>
          </a:prstGeom>
        </p:spPr>
      </p:pic>
      <p:pic>
        <p:nvPicPr>
          <p:cNvPr id="10" name="Plassholder for innhold 5">
            <a:extLst>
              <a:ext uri="{FF2B5EF4-FFF2-40B4-BE49-F238E27FC236}">
                <a16:creationId xmlns:a16="http://schemas.microsoft.com/office/drawing/2014/main" id="{0C650DFC-2636-4968-9FC5-42ECF8EAD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77" y="3688726"/>
            <a:ext cx="3146433" cy="2003171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313FC23-A2B3-4CE0-881E-13678D1E240D}"/>
              </a:ext>
            </a:extLst>
          </p:cNvPr>
          <p:cNvSpPr txBox="1"/>
          <p:nvPr/>
        </p:nvSpPr>
        <p:spPr>
          <a:xfrm>
            <a:off x="7919864" y="5697542"/>
            <a:ext cx="12241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Knut </a:t>
            </a:r>
            <a:r>
              <a:rPr lang="nb-NO" sz="800" dirty="0" err="1"/>
              <a:t>Opeide</a:t>
            </a:r>
            <a:endParaRPr lang="nb-NO" sz="800" dirty="0"/>
          </a:p>
        </p:txBody>
      </p:sp>
    </p:spTree>
    <p:extLst>
      <p:ext uri="{BB962C8B-B14F-4D97-AF65-F5344CB8AC3E}">
        <p14:creationId xmlns:p14="http://schemas.microsoft.com/office/powerpoint/2010/main" val="1351647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2800" dirty="0"/>
              <a:t>Forutsetninger for inngåelse av byvekstavtale</a:t>
            </a:r>
            <a:br>
              <a:rPr lang="nb-NO" sz="2800" dirty="0"/>
            </a:b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40422" y="1995015"/>
            <a:ext cx="3059672" cy="3923063"/>
          </a:xfrm>
        </p:spPr>
        <p:txBody>
          <a:bodyPr>
            <a:normAutofit/>
          </a:bodyPr>
          <a:lstStyle/>
          <a:p>
            <a:r>
              <a:rPr lang="nb-NO" sz="2000" dirty="0"/>
              <a:t>Det må sannsynliggjøres at nullvekstmålet nås i avtaleområdet </a:t>
            </a:r>
          </a:p>
          <a:p>
            <a:r>
              <a:rPr lang="nb-NO" sz="2000" dirty="0"/>
              <a:t>En porteføljestyrt </a:t>
            </a:r>
            <a:r>
              <a:rPr lang="nb-NO" sz="2000" dirty="0" err="1"/>
              <a:t>bypakke</a:t>
            </a:r>
            <a:r>
              <a:rPr lang="nb-NO" sz="2000" dirty="0"/>
              <a:t> med balanse mellom inntekter og utgifter – som bidrar til nullvekstmålet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C1BDA6-6FC7-4031-B0EE-715EEFBF688C}" type="datetime1">
              <a:rPr lang="nb-NO" smtClean="0">
                <a:solidFill>
                  <a:prstClr val="white"/>
                </a:solidFill>
              </a:rPr>
              <a:pPr/>
              <a:t>09.12.2020</a:t>
            </a:fld>
            <a:endParaRPr lang="nb-NO">
              <a:solidFill>
                <a:prstClr val="white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9929930" y="6097385"/>
            <a:ext cx="2040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nb-NO" sz="800" kern="1200" dirty="0">
                <a:solidFill>
                  <a:prstClr val="white"/>
                </a:solidFill>
                <a:latin typeface="Lucida Sans Unicode"/>
                <a:ea typeface="+mn-ea"/>
                <a:cs typeface="+mn-cs"/>
              </a:rPr>
              <a:t>Knut </a:t>
            </a:r>
            <a:r>
              <a:rPr lang="nb-NO" sz="800" kern="1200" dirty="0" err="1">
                <a:solidFill>
                  <a:prstClr val="white"/>
                </a:solidFill>
                <a:latin typeface="Lucida Sans Unicode"/>
                <a:ea typeface="+mn-ea"/>
                <a:cs typeface="+mn-cs"/>
              </a:rPr>
              <a:t>Opeide</a:t>
            </a:r>
            <a:endParaRPr lang="nb-NO" sz="800" kern="1200" dirty="0">
              <a:solidFill>
                <a:prstClr val="white"/>
              </a:solidFill>
              <a:latin typeface="Lucida Sans Unicode"/>
              <a:ea typeface="+mn-ea"/>
              <a:cs typeface="+mn-cs"/>
            </a:endParaRPr>
          </a:p>
        </p:txBody>
      </p:sp>
      <p:pic>
        <p:nvPicPr>
          <p:cNvPr id="8" name="Picture 2" descr="https://www.vegvesen.no/intranett/Etat/_image/2227746/label/large.jpg?_encoded=2f66666666666678302f30372f2920323238202c203634323120286b636f6c62656c616373&amp;_ts=1628b91dc98">
            <a:hlinkClick r:id="rId3"/>
            <a:extLst>
              <a:ext uri="{FF2B5EF4-FFF2-40B4-BE49-F238E27FC236}">
                <a16:creationId xmlns:a16="http://schemas.microsoft.com/office/drawing/2014/main" id="{8676E7A8-D5F5-4B3A-B3AE-56FF73104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08" y="2010591"/>
            <a:ext cx="4300092" cy="283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D70313D-2F84-4275-91EF-0348A8C96A0E}"/>
              </a:ext>
            </a:extLst>
          </p:cNvPr>
          <p:cNvSpPr txBox="1"/>
          <p:nvPr/>
        </p:nvSpPr>
        <p:spPr>
          <a:xfrm>
            <a:off x="6247394" y="4847409"/>
            <a:ext cx="33123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/>
              <a:t>Kilde: Visuell kommunikasjon Statens vegvesen</a:t>
            </a:r>
          </a:p>
        </p:txBody>
      </p:sp>
    </p:spTree>
    <p:extLst>
      <p:ext uri="{BB962C8B-B14F-4D97-AF65-F5344CB8AC3E}">
        <p14:creationId xmlns:p14="http://schemas.microsoft.com/office/powerpoint/2010/main" val="1107707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Nullvekstmålet nås med kombinasjoner av tiltak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Oppsummering byutredningene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1667" dirty="0"/>
              <a:t>Byutredninger i åtte av byområdene: </a:t>
            </a:r>
          </a:p>
          <a:p>
            <a:r>
              <a:rPr lang="nb-NO" sz="1667" dirty="0"/>
              <a:t>Det er fullt mulig å oppnå nullvekstmålet </a:t>
            </a:r>
          </a:p>
          <a:p>
            <a:r>
              <a:rPr lang="nb-NO" sz="1667" dirty="0"/>
              <a:t>Nødvendig å kombinere kollektiv-/gang- og sykkeltiltak med fortetting og bilregulerende tiltak</a:t>
            </a:r>
          </a:p>
          <a:p>
            <a:r>
              <a:rPr lang="nb-NO" sz="1667" dirty="0"/>
              <a:t>Ulike kombinasjoner av virkemidler som i samspill bidrar til måloppnåelse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96DBC5D-2FC5-47C6-A45F-D5ABF63CAB52}" type="datetime1">
              <a:rPr lang="nb-NO" smtClean="0"/>
              <a:t>09.12.2020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56F6C31-99FD-4C0B-A12B-6C7B843CD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642096"/>
            <a:ext cx="2915520" cy="4177813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77194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900" b="0" kern="1200" spc="8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2E15C49-AD76-404A-AC3E-7ADF0EF696DD}" type="datetime1">
              <a:rPr lang="nb-NO" smtClean="0"/>
              <a:pPr>
                <a:defRPr/>
              </a:pPr>
              <a:t>09.12.2020</a:t>
            </a:fld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5509561" y="4660284"/>
            <a:ext cx="3252256" cy="2049868"/>
          </a:xfrm>
        </p:spPr>
        <p:txBody>
          <a:bodyPr>
            <a:noAutofit/>
          </a:bodyPr>
          <a:lstStyle/>
          <a:p>
            <a:r>
              <a:rPr lang="nb-NO" sz="2000" b="1" dirty="0"/>
              <a:t>Tydeliggjøring av hensikt</a:t>
            </a:r>
            <a:r>
              <a:rPr lang="nb-NO" sz="2000" dirty="0"/>
              <a:t>: Hvis flere går, sykler eller reiser kollektivt blir det mindre forurensning,  bedre luft og mindre kø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1156200" y="896485"/>
            <a:ext cx="7257934" cy="295593"/>
          </a:xfrm>
        </p:spPr>
        <p:txBody>
          <a:bodyPr>
            <a:noAutofit/>
          </a:bodyPr>
          <a:lstStyle/>
          <a:p>
            <a:r>
              <a:rPr lang="nb-NO" sz="3200" dirty="0">
                <a:solidFill>
                  <a:schemeClr val="tx1"/>
                </a:solidFill>
              </a:rPr>
              <a:t>Nullvekstmålet – videreutviklet (1)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2233851" y="6132613"/>
            <a:ext cx="1020113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00" dirty="0">
                <a:solidFill>
                  <a:schemeClr val="bg1"/>
                </a:solidFill>
              </a:rPr>
              <a:t>Foto: Knut Opeide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9"/>
          <a:stretch/>
        </p:blipFill>
        <p:spPr>
          <a:xfrm>
            <a:off x="2763604" y="4200866"/>
            <a:ext cx="1618168" cy="1274975"/>
          </a:xfrm>
          <a:prstGeom prst="rect">
            <a:avLst/>
          </a:prstGeom>
        </p:spPr>
      </p:pic>
      <p:pic>
        <p:nvPicPr>
          <p:cNvPr id="13" name="Picture 2" descr="O:\6\STR\61510 Strategi\NTP\2014-2023\Administrasjon\Bilder\Bilder\Side 6 Bybanen (Medium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2" b="6876"/>
          <a:stretch/>
        </p:blipFill>
        <p:spPr bwMode="auto">
          <a:xfrm>
            <a:off x="1169663" y="3580164"/>
            <a:ext cx="157424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9CD0218D-73D8-437F-BC9B-99B13BAABB7F}"/>
              </a:ext>
            </a:extLst>
          </p:cNvPr>
          <p:cNvSpPr/>
          <p:nvPr/>
        </p:nvSpPr>
        <p:spPr>
          <a:xfrm>
            <a:off x="313891" y="1824394"/>
            <a:ext cx="4860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682" lvl="1" indent="0">
              <a:buNone/>
            </a:pPr>
            <a:r>
              <a:rPr lang="nb-NO" i="1" dirty="0"/>
              <a:t>«I byområdene skal klimagassutslipp, kø, luftforurensning og støy reduseres gjennom effektiv arealbruk og ved at veksten i persontransporten tas med kollektivtransport, sykling og gange.»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B63670BD-B3B6-4E68-AAC0-A8C9A95BF2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82" y="1824394"/>
            <a:ext cx="3482876" cy="2483576"/>
          </a:xfrm>
          <a:prstGeom prst="rect">
            <a:avLst/>
          </a:prstGeom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ECE72B3A-F218-46E1-BD78-37EA4685F890}"/>
              </a:ext>
            </a:extLst>
          </p:cNvPr>
          <p:cNvSpPr txBox="1"/>
          <p:nvPr/>
        </p:nvSpPr>
        <p:spPr>
          <a:xfrm>
            <a:off x="2695615" y="5529050"/>
            <a:ext cx="13763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Knut </a:t>
            </a:r>
            <a:r>
              <a:rPr lang="nb-NO" sz="800" dirty="0" err="1"/>
              <a:t>Opeide</a:t>
            </a:r>
            <a:endParaRPr lang="nb-NO" sz="800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5DA72D3-9AF8-449F-854A-215AF4BBE5D4}"/>
              </a:ext>
            </a:extLst>
          </p:cNvPr>
          <p:cNvSpPr txBox="1"/>
          <p:nvPr/>
        </p:nvSpPr>
        <p:spPr>
          <a:xfrm>
            <a:off x="7725960" y="4268683"/>
            <a:ext cx="13763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Foto: Alberte Ruud</a:t>
            </a:r>
          </a:p>
        </p:txBody>
      </p:sp>
    </p:spTree>
    <p:extLst>
      <p:ext uri="{BB962C8B-B14F-4D97-AF65-F5344CB8AC3E}">
        <p14:creationId xmlns:p14="http://schemas.microsoft.com/office/powerpoint/2010/main" val="3111801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52A54A2-920A-4A57-B7CB-5739A49D6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99" y="1700808"/>
            <a:ext cx="8639523" cy="4919836"/>
          </a:xfrm>
        </p:spPr>
        <p:txBody>
          <a:bodyPr>
            <a:normAutofit/>
          </a:bodyPr>
          <a:lstStyle/>
          <a:p>
            <a:pPr lvl="1"/>
            <a:endParaRPr lang="nb-NO" sz="2000" dirty="0"/>
          </a:p>
          <a:p>
            <a:pPr marL="0" indent="0">
              <a:buNone/>
            </a:pPr>
            <a:r>
              <a:rPr lang="nb-NO" sz="2000" b="1" dirty="0"/>
              <a:t>Justering av målemetodikk</a:t>
            </a:r>
          </a:p>
          <a:p>
            <a:r>
              <a:rPr lang="nb-NO" sz="2000" dirty="0"/>
              <a:t>Trafikktellinger (</a:t>
            </a:r>
            <a:r>
              <a:rPr lang="nb-NO" sz="2000" dirty="0" err="1"/>
              <a:t>byindeks</a:t>
            </a:r>
            <a:r>
              <a:rPr lang="nb-NO" sz="2000" dirty="0"/>
              <a:t>) skal være </a:t>
            </a:r>
            <a:r>
              <a:rPr lang="nb-NO" sz="2000" dirty="0" err="1"/>
              <a:t>hovedindikator</a:t>
            </a:r>
            <a:endParaRPr lang="nb-NO" sz="2000" dirty="0"/>
          </a:p>
          <a:p>
            <a:pPr lvl="1"/>
            <a:r>
              <a:rPr lang="nb-NO" sz="2000" dirty="0"/>
              <a:t>Trafikkarbeid (med data fra reisevaneundersøkelsene) skal inngå som støtteindikator; trafikkutviklingen i avtaleområdet som helhet vil fremdeles følges</a:t>
            </a:r>
          </a:p>
          <a:p>
            <a:pPr lvl="1"/>
            <a:endParaRPr lang="nb-NO" sz="2000" dirty="0"/>
          </a:p>
          <a:p>
            <a:pPr marL="0" indent="0">
              <a:buNone/>
            </a:pPr>
            <a:r>
              <a:rPr lang="nb-NO" b="1" dirty="0"/>
              <a:t>Endret soneinndeling dersom lokale parter ønsker det</a:t>
            </a:r>
          </a:p>
          <a:p>
            <a:pPr marL="342900" indent="-342900"/>
            <a:r>
              <a:rPr lang="nb-NO" dirty="0"/>
              <a:t>Den mest sentrale delen av byområdet: større antall tellepunkter. </a:t>
            </a:r>
          </a:p>
          <a:p>
            <a:pPr marL="342900" indent="-342900"/>
            <a:r>
              <a:rPr lang="nb-NO" dirty="0"/>
              <a:t>I den midtre sonen: tellepunkter på sentrale innfartsårer samt i eller i nær tilknytning til vekstområdene.</a:t>
            </a:r>
          </a:p>
          <a:p>
            <a:pPr marL="342900" indent="-342900"/>
            <a:r>
              <a:rPr lang="nb-NO" dirty="0"/>
              <a:t>Den ytre sonen omfatter mer spredtbygde strøk, der det kan godtgjøres at hensynene bak nullvekstmålet ikke er tilstede gjennom regional plan. </a:t>
            </a:r>
          </a:p>
          <a:p>
            <a:pPr marL="391658" lvl="2" indent="0">
              <a:buNone/>
            </a:pPr>
            <a:r>
              <a:rPr lang="nb-NO" dirty="0"/>
              <a:t>  </a:t>
            </a:r>
            <a:endParaRPr lang="nb-NO" sz="2000" dirty="0"/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F960366C-0188-454B-87B1-E2756BF3DAF6}"/>
              </a:ext>
            </a:extLst>
          </p:cNvPr>
          <p:cNvSpPr txBox="1">
            <a:spLocks/>
          </p:cNvSpPr>
          <p:nvPr/>
        </p:nvSpPr>
        <p:spPr>
          <a:xfrm>
            <a:off x="1115616" y="908720"/>
            <a:ext cx="7257934" cy="295593"/>
          </a:xfrm>
          <a:prstGeom prst="rect">
            <a:avLst/>
          </a:prstGeom>
        </p:spPr>
        <p:txBody>
          <a:bodyPr>
            <a:noAutofit/>
          </a:bodyPr>
          <a:lstStyle>
            <a:lvl1pPr marL="302394" indent="-302394" algn="l" defTabSz="914035" rtl="0" eaLnBrk="1" latinLnBrk="0" hangingPunct="1">
              <a:spcBef>
                <a:spcPts val="432"/>
              </a:spcBef>
              <a:buClr>
                <a:srgbClr val="ED9300"/>
              </a:buClr>
              <a:buFont typeface="Arial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076" indent="-251065" algn="l" defTabSz="914035" rtl="0" eaLnBrk="1" latinLnBrk="0" hangingPunct="1">
              <a:spcBef>
                <a:spcPts val="432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4052" indent="-191925" algn="l" defTabSz="914035" rtl="0" eaLnBrk="1" latinLnBrk="0" hangingPunct="1">
              <a:spcBef>
                <a:spcPts val="432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5116" indent="-251065" algn="l" defTabSz="914035" rtl="0" eaLnBrk="1" latinLnBrk="0" hangingPunct="1">
              <a:spcBef>
                <a:spcPts val="432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7294" indent="-252181" algn="l" defTabSz="914035" rtl="0" eaLnBrk="1" latinLnBrk="0" hangingPunct="1">
              <a:spcBef>
                <a:spcPts val="432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594" indent="-228507" algn="l" defTabSz="914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12" indent="-228507" algn="l" defTabSz="914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8" indent="-228507" algn="l" defTabSz="914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46" indent="-228507" algn="l" defTabSz="914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3200" dirty="0"/>
              <a:t>Nullvekstmålet – videreutviklet (2)</a:t>
            </a:r>
          </a:p>
        </p:txBody>
      </p:sp>
    </p:spTree>
    <p:extLst>
      <p:ext uri="{BB962C8B-B14F-4D97-AF65-F5344CB8AC3E}">
        <p14:creationId xmlns:p14="http://schemas.microsoft.com/office/powerpoint/2010/main" val="1819407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71"/>
          <a:stretch/>
        </p:blipFill>
        <p:spPr>
          <a:xfrm>
            <a:off x="-324544" y="735830"/>
            <a:ext cx="6531121" cy="4808142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77C5B5-23F4-48D6-9452-D385914B0D80}" type="datetime1">
              <a:rPr lang="nb-NO" smtClean="0"/>
              <a:t>09.12.2020</a:t>
            </a:fld>
            <a:endParaRPr lang="nb-NO"/>
          </a:p>
        </p:txBody>
      </p:sp>
      <p:sp>
        <p:nvSpPr>
          <p:cNvPr id="6" name="TekstSylinder 5"/>
          <p:cNvSpPr txBox="1"/>
          <p:nvPr/>
        </p:nvSpPr>
        <p:spPr>
          <a:xfrm>
            <a:off x="5148064" y="2276872"/>
            <a:ext cx="3849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b-NO" sz="1400" b="1" dirty="0"/>
              <a:t>Omfattes av målet: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/>
              <a:t>Persontransport med bil inn, ut og internt i byområdet</a:t>
            </a:r>
          </a:p>
          <a:p>
            <a:pPr lvl="1"/>
            <a:r>
              <a:rPr lang="nb-NO" sz="1400" b="1" dirty="0"/>
              <a:t>Omfattes ikke: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400" dirty="0"/>
              <a:t>Gjennomgangstrafikk – dvs. trafikk som verken starter eller stopper i avtaleområdet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400" dirty="0"/>
              <a:t>Næringstransport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400" dirty="0"/>
              <a:t>Transport der personbilen brukes i tjeneste-/service (pizzabud, hjemmehjelp mv)</a:t>
            </a:r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60201056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Statens vegvesen liggende standard norsk.potx [Skrivebeskyttet]" id="{3E198112-B1E4-44BC-8C3E-1CA4DA7E830E}" vid="{29E3B4CA-6E79-4609-AB97-F34C0014226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3572</TotalTime>
  <Words>1342</Words>
  <Application>Microsoft Office PowerPoint</Application>
  <PresentationFormat>Skjermfremvisning (4:3)</PresentationFormat>
  <Paragraphs>177</Paragraphs>
  <Slides>19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4" baseType="lpstr">
      <vt:lpstr>Arial</vt:lpstr>
      <vt:lpstr>Calibri</vt:lpstr>
      <vt:lpstr>GillSans Light</vt:lpstr>
      <vt:lpstr>Lucida Sans Unicode</vt:lpstr>
      <vt:lpstr>blank</vt:lpstr>
      <vt:lpstr>Måloppnåelse i byvekstavtalene: Indikatorer og oppfølging   </vt:lpstr>
      <vt:lpstr>Nullvekstmålet</vt:lpstr>
      <vt:lpstr>Gjensidig forpliktende avtaler om å nå nullvekstmålet for personbiltrafikk</vt:lpstr>
      <vt:lpstr>Statlig bidrag til byvekstavtalene 2019-2029</vt:lpstr>
      <vt:lpstr>Forutsetninger for inngåelse av byvekstavtale </vt:lpstr>
      <vt:lpstr>Nullvekstmålet nås med kombinasjoner av tiltak</vt:lpstr>
      <vt:lpstr>Tydeliggjøring av hensikt: Hvis flere går, sykler eller reiser kollektivt blir det mindre forurensning,  bedre luft og mindre kø</vt:lpstr>
      <vt:lpstr>PowerPoint-presentasjon</vt:lpstr>
      <vt:lpstr>PowerPoint-presentasjon</vt:lpstr>
      <vt:lpstr>Evaluering av måloppnåelse</vt:lpstr>
      <vt:lpstr>Utvikling av indikatorer: Prosessen</vt:lpstr>
      <vt:lpstr>Hva er hensikten med indikatorer? </vt:lpstr>
      <vt:lpstr>Minimum felles indikatorsett </vt:lpstr>
      <vt:lpstr>Kontinuerlig reisevaneundersøkelse (RVU)</vt:lpstr>
      <vt:lpstr>Erfaringer med RVU så langt</vt:lpstr>
      <vt:lpstr>Byindeks</vt:lpstr>
      <vt:lpstr>Kvalitet og usikkerhet</vt:lpstr>
      <vt:lpstr>Felles indikatorer for areal  </vt:lpstr>
      <vt:lpstr>Felles indikatorer for parkering</vt:lpstr>
    </vt:vector>
  </TitlesOfParts>
  <Company>Statens vegvesen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Indikatorer for oppfølging av bymiljøavtaler</dc:title>
  <dc:creator>Ruud Alberte Marie</dc:creator>
  <cp:lastModifiedBy>Ruud Alberte Marie</cp:lastModifiedBy>
  <cp:revision>89</cp:revision>
  <cp:lastPrinted>2015-06-24T06:06:39Z</cp:lastPrinted>
  <dcterms:created xsi:type="dcterms:W3CDTF">2015-04-10T09:43:41Z</dcterms:created>
  <dcterms:modified xsi:type="dcterms:W3CDTF">2020-12-09T11:24:49Z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5fbf486-f09d-4a86-8810-b4add863c98a_Enabled">
    <vt:lpwstr>True</vt:lpwstr>
  </property>
  <property fmtid="{D5CDD505-2E9C-101B-9397-08002B2CF9AE}" pid="3" name="MSIP_Label_e5fbf486-f09d-4a86-8810-b4add863c98a_SiteId">
    <vt:lpwstr>38856954-ed55-49f7-8bdd-738ffbbfd390</vt:lpwstr>
  </property>
  <property fmtid="{D5CDD505-2E9C-101B-9397-08002B2CF9AE}" pid="4" name="MSIP_Label_e5fbf486-f09d-4a86-8810-b4add863c98a_Owner">
    <vt:lpwstr>alberte.ruud@vegvesen.no</vt:lpwstr>
  </property>
  <property fmtid="{D5CDD505-2E9C-101B-9397-08002B2CF9AE}" pid="5" name="MSIP_Label_e5fbf486-f09d-4a86-8810-b4add863c98a_SetDate">
    <vt:lpwstr>2020-11-23T13:11:36.4420964Z</vt:lpwstr>
  </property>
  <property fmtid="{D5CDD505-2E9C-101B-9397-08002B2CF9AE}" pid="6" name="MSIP_Label_e5fbf486-f09d-4a86-8810-b4add863c98a_Name">
    <vt:lpwstr>Public</vt:lpwstr>
  </property>
  <property fmtid="{D5CDD505-2E9C-101B-9397-08002B2CF9AE}" pid="7" name="MSIP_Label_e5fbf486-f09d-4a86-8810-b4add863c98a_Application">
    <vt:lpwstr>Microsoft Azure Information Protection</vt:lpwstr>
  </property>
  <property fmtid="{D5CDD505-2E9C-101B-9397-08002B2CF9AE}" pid="8" name="MSIP_Label_e5fbf486-f09d-4a86-8810-b4add863c98a_ActionId">
    <vt:lpwstr>36beade6-35f2-4d69-ab6a-0879a507b6ce</vt:lpwstr>
  </property>
  <property fmtid="{D5CDD505-2E9C-101B-9397-08002B2CF9AE}" pid="9" name="MSIP_Label_e5fbf486-f09d-4a86-8810-b4add863c98a_Extended_MSFT_Method">
    <vt:lpwstr>Manual</vt:lpwstr>
  </property>
  <property fmtid="{D5CDD505-2E9C-101B-9397-08002B2CF9AE}" pid="10" name="Sensitivity">
    <vt:lpwstr>Public</vt:lpwstr>
  </property>
</Properties>
</file>