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430" r:id="rId5"/>
    <p:sldId id="403" r:id="rId6"/>
    <p:sldId id="416" r:id="rId7"/>
    <p:sldId id="418" r:id="rId8"/>
    <p:sldId id="417" r:id="rId9"/>
    <p:sldId id="427" r:id="rId10"/>
    <p:sldId id="426" r:id="rId11"/>
    <p:sldId id="431" r:id="rId12"/>
    <p:sldId id="428" r:id="rId13"/>
    <p:sldId id="424" r:id="rId14"/>
    <p:sldId id="429" r:id="rId15"/>
    <p:sldId id="433" r:id="rId16"/>
    <p:sldId id="434" r:id="rId17"/>
    <p:sldId id="398" r:id="rId18"/>
    <p:sldId id="276" r:id="rId19"/>
    <p:sldId id="423" r:id="rId20"/>
    <p:sldId id="261" r:id="rId21"/>
    <p:sldId id="290" r:id="rId22"/>
    <p:sldId id="391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58" d="100"/>
          <a:sy n="58" d="100"/>
        </p:scale>
        <p:origin x="8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D1304-F0D3-4964-BEF8-B9A828188EB4}" type="datetimeFigureOut">
              <a:rPr lang="nb-NO" smtClean="0"/>
              <a:t>30.11.2020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E9656-C3AC-46C8-9A97-2F6326DA1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20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Måling og oppfølging skjer på faglig omforent grunnlag, men i en politisk kontekst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E9656-C3AC-46C8-9A97-2F6326DA193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96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Effektene av tiltakene i byvekstavtalen skal dokumenteres.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Denne dokumentasjonen skal </a:t>
            </a:r>
            <a:r>
              <a:rPr lang="nb-NO" b="1" dirty="0" err="1">
                <a:solidFill>
                  <a:srgbClr val="FF0000"/>
                </a:solidFill>
              </a:rPr>
              <a:t>bl.a</a:t>
            </a:r>
            <a:r>
              <a:rPr lang="nb-NO" b="1" dirty="0">
                <a:solidFill>
                  <a:srgbClr val="FF0000"/>
                </a:solidFill>
              </a:rPr>
              <a:t> bygge på et  arealindikatorsett som Fylkesmannen skal bidra til å utvikle, </a:t>
            </a:r>
            <a:r>
              <a:rPr lang="nb-NO" b="1" dirty="0" err="1">
                <a:solidFill>
                  <a:srgbClr val="FF0000"/>
                </a:solidFill>
              </a:rPr>
              <a:t>jf</a:t>
            </a:r>
            <a:r>
              <a:rPr lang="nb-NO" b="1" dirty="0">
                <a:solidFill>
                  <a:srgbClr val="FF0000"/>
                </a:solidFill>
              </a:rPr>
              <a:t>  </a:t>
            </a:r>
            <a:r>
              <a:rPr lang="nb-NO" b="1" dirty="0" err="1">
                <a:solidFill>
                  <a:srgbClr val="FF0000"/>
                </a:solidFill>
              </a:rPr>
              <a:t>kap</a:t>
            </a:r>
            <a:r>
              <a:rPr lang="nb-NO" b="1" dirty="0">
                <a:solidFill>
                  <a:srgbClr val="FF0000"/>
                </a:solidFill>
              </a:rPr>
              <a:t> 5. (arealkapittelet).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Resultat skal rapporteres til oppdragsdepartementene (SD og KMD)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E9656-C3AC-46C8-9A97-2F6326DA193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78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med fast bil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33600" y="850362"/>
            <a:ext cx="10058400" cy="6007638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F9BEB8-B528-407F-A177-860158F4D65D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fast bil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9"/>
          <a:stretch/>
        </p:blipFill>
        <p:spPr>
          <a:xfrm>
            <a:off x="5876922" y="0"/>
            <a:ext cx="6303356" cy="6858000"/>
          </a:xfrm>
          <a:prstGeom prst="rect">
            <a:avLst/>
          </a:prstGeom>
        </p:spPr>
      </p:pic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952561-1D89-4072-8173-3865E2C80A2F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07" y="3011400"/>
            <a:ext cx="4360025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91199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1EB3B-2AEC-4994-BBE7-7836D0B13CC1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477A5-5B9F-4F61-9BDE-323837191970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0B8BB5D-FE2F-4E12-BBDD-D6B994F525B3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F0472-E52D-4354-BD2D-92C02F6DFC72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30.11.2020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04118D-8C5F-45BA-BF28-BA9801870932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3143D95-B112-4BCE-955C-FDE82495A705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43200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6" y="3011400"/>
            <a:ext cx="4362387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å få sidenummer, dato</a:t>
            </a:r>
            <a:r>
              <a:rPr lang="nb-NO" sz="1200" b="1" baseline="0" dirty="0"/>
              <a:t> </a:t>
            </a:r>
            <a:r>
              <a:rPr lang="nb-NO" sz="1200" b="1" dirty="0"/>
              <a:t>og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</a:t>
            </a:r>
          </a:p>
          <a:p>
            <a:pPr>
              <a:defRPr/>
            </a:pPr>
            <a:r>
              <a:rPr lang="nb-NO" sz="1200" baseline="0" dirty="0"/>
              <a:t>- </a:t>
            </a:r>
            <a:r>
              <a:rPr lang="nb-NO" sz="1200" dirty="0"/>
              <a:t>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november 2020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1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37D346-360A-43B6-80B7-49FD51729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DAC839-B84E-44A6-B2EA-C4C9ED141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65A32440-152A-422D-AC02-C304F173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495A-DA11-4B5C-A9F3-D78C55D378F7}" type="datetimeFigureOut">
              <a:rPr lang="nn-NO" smtClean="0"/>
              <a:t>30.11.2020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CC81B85E-ACB0-4649-BAA5-5AD76BCF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418B7E33-AF4E-4EB3-A997-5C6A26AA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01FD-0AE0-4789-A172-8FFFE699860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289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november 2020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30.11.2020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7557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Bokmål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30. november 2020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/>
              <a:t>Tittel på presentasjonen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29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0CFA0-78A4-4FAD-A11D-5CF225CEC2A8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1F0ED887-BDE6-4AE2-A46A-06E7F19FCC22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BFAEABA-4103-4146-ABC6-D6B18FAF660B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B83A51-F09B-4659-A372-964B06C25686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60EB44CA-5606-40D5-805A-A117001F6E37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3F85974-5485-4220-B176-42FBEB95DA2D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30.11.2020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6282000"/>
            <a:ext cx="225640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8" r:id="rId2"/>
    <p:sldLayoutId id="2147483650" r:id="rId3"/>
    <p:sldLayoutId id="2147483652" r:id="rId4"/>
    <p:sldLayoutId id="2147483662" r:id="rId5"/>
    <p:sldLayoutId id="2147483673" r:id="rId6"/>
    <p:sldLayoutId id="2147483671" r:id="rId7"/>
    <p:sldLayoutId id="2147483669" r:id="rId8"/>
    <p:sldLayoutId id="2147483666" r:id="rId9"/>
    <p:sldLayoutId id="2147483693" r:id="rId10"/>
    <p:sldLayoutId id="2147483659" r:id="rId11"/>
    <p:sldLayoutId id="2147483691" r:id="rId12"/>
    <p:sldLayoutId id="2147483688" r:id="rId13"/>
    <p:sldLayoutId id="2147483689" r:id="rId14"/>
    <p:sldLayoutId id="2147483677" r:id="rId15"/>
    <p:sldLayoutId id="2147483678" r:id="rId16"/>
    <p:sldLayoutId id="2147483679" r:id="rId17"/>
    <p:sldLayoutId id="2147483690" r:id="rId18"/>
    <p:sldLayoutId id="2147483683" r:id="rId19"/>
    <p:sldLayoutId id="2147483684" r:id="rId20"/>
    <p:sldLayoutId id="2147483685" r:id="rId21"/>
    <p:sldLayoutId id="2147483694" r:id="rId22"/>
    <p:sldLayoutId id="2147483657" r:id="rId23"/>
    <p:sldLayoutId id="2147483699" r:id="rId24"/>
    <p:sldLayoutId id="2147483701" r:id="rId25"/>
    <p:sldLayoutId id="2147483702" r:id="rId26"/>
    <p:sldLayoutId id="2147483703" r:id="rId27"/>
    <p:sldLayoutId id="214748370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A05A14F-A8FD-4DB8-AE02-682DCAB66D8D" descr="9A05A14F-A8FD-4DB8-AE02-682DCAB66D8D">
            <a:extLst>
              <a:ext uri="{FF2B5EF4-FFF2-40B4-BE49-F238E27FC236}">
                <a16:creationId xmlns:a16="http://schemas.microsoft.com/office/drawing/2014/main" id="{00FC2E67-4CE7-409E-9A99-AC0AA8EDB79E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9" b="12559"/>
          <a:stretch>
            <a:fillRect/>
          </a:stretch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8100D2-A2D3-4FDC-961C-2EFE6A64BA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FE9AC0-F183-4DFA-90C3-6278EDB23E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b="0" dirty="0"/>
              <a:t>Evaluering av arealbruk i byvekstavtalene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830A4C2-483E-4E8D-8CE6-E9452973D9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Tore Leite, planavdelingen</a:t>
            </a:r>
          </a:p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95EBCA7-3A78-4A31-87D6-2AAB577F2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Evalueringsforeningens nettverksseminar, 1. desember 2020</a:t>
            </a:r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A43E56E-A383-4408-A3BF-388CD74FA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27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FD2389-280E-464C-9E9B-47EA9E15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Arealutvikling i byvekstavtalene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8AF5C5-0796-435F-AF81-2CFD1560D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Arealpolitikken skal bygge opp under de statlige (og lokale) investeringene i transportinfrastruktur</a:t>
            </a:r>
          </a:p>
          <a:p>
            <a:r>
              <a:rPr lang="nb-NO" sz="2800" dirty="0"/>
              <a:t>Tar utgangspunkt i regionale areal- og transportplaner</a:t>
            </a:r>
          </a:p>
          <a:p>
            <a:r>
              <a:rPr lang="nb-NO" sz="2800" dirty="0"/>
              <a:t>Følges opp gjennom kommunale arealplaner</a:t>
            </a:r>
          </a:p>
          <a:p>
            <a:r>
              <a:rPr lang="nb-NO" sz="2800" dirty="0"/>
              <a:t>Forplikter partene til samarbeid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473701-90AE-4A7C-BFD1-4EFA5530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0DB5532-2BFD-4FB7-911F-23235B587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5FB686-9736-4BEA-A372-9463AE92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1721508-886D-4815-9169-E65CC8641F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9719250-D65C-4474-88A7-0F601F4B9B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67304F-E2F6-4B4E-A1E7-445B5C48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7051"/>
            <a:ext cx="7289666" cy="576991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786DAA4-C441-4982-BD95-CD38C8FDB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99" y="1872867"/>
            <a:ext cx="8822109" cy="252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 descr="Et bilde som inneholder utendørs, himmel, tre, småby&#10;&#10;Automatisk generert beskrivelse">
            <a:extLst>
              <a:ext uri="{FF2B5EF4-FFF2-40B4-BE49-F238E27FC236}">
                <a16:creationId xmlns:a16="http://schemas.microsoft.com/office/drawing/2014/main" id="{8461DBF7-A234-4BDD-8372-8EBF4587916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767063D-46F0-450A-85BF-38F04FA19F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FA7A94D-9947-489A-9BBF-3FD09AC60F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021E81-CCE2-4B3A-9CA4-EC2E6F7D3C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fld id="{CBF60C1B-21D4-425B-89C8-B0A7AB09A1E4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45914804-2285-4057-BE7F-1E147A78295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b="1" dirty="0">
                <a:solidFill>
                  <a:schemeClr val="bg1"/>
                </a:solidFill>
              </a:rPr>
              <a:t>Byvekstavtalene som ny samarbeidsarena for byutvikling og arealpolitikk</a:t>
            </a:r>
          </a:p>
        </p:txBody>
      </p:sp>
      <p:pic>
        <p:nvPicPr>
          <p:cNvPr id="14" name="Plassholder for innhold 24">
            <a:extLst>
              <a:ext uri="{FF2B5EF4-FFF2-40B4-BE49-F238E27FC236}">
                <a16:creationId xmlns:a16="http://schemas.microsoft.com/office/drawing/2014/main" id="{1E12667B-5B3A-4A38-9FF1-0B9D155C6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20" y="2448468"/>
            <a:ext cx="5576857" cy="3201743"/>
          </a:xfrm>
          <a:prstGeom prst="rect">
            <a:avLst/>
          </a:prstGeom>
        </p:spPr>
      </p:pic>
      <p:pic>
        <p:nvPicPr>
          <p:cNvPr id="15" name="Plassholder for innhold 25">
            <a:extLst>
              <a:ext uri="{FF2B5EF4-FFF2-40B4-BE49-F238E27FC236}">
                <a16:creationId xmlns:a16="http://schemas.microsoft.com/office/drawing/2014/main" id="{5C31D6F4-8964-46B1-8D08-C322077A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17" y="2448468"/>
            <a:ext cx="5738783" cy="32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315279" y="2289340"/>
            <a:ext cx="9000000" cy="1325563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Vi trenger </a:t>
            </a:r>
            <a:r>
              <a:rPr lang="nb-NO" b="1" u="sng" dirty="0"/>
              <a:t>fremdeles</a:t>
            </a:r>
            <a:r>
              <a:rPr lang="nb-NO" b="1" dirty="0"/>
              <a:t> kunnskap om hva som skal til for å nå nullvekstmålet for personbiltransport (Ex ante)</a:t>
            </a:r>
            <a:br>
              <a:rPr lang="nb-NO" b="1" dirty="0"/>
            </a:b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9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Byutredningene vurderer hvordan en kan nå nullvekstmålet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" y="1439863"/>
            <a:ext cx="11909635" cy="465343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0344472" y="6309320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Kilde: Vegdirektoratet</a:t>
            </a:r>
          </a:p>
        </p:txBody>
      </p:sp>
    </p:spTree>
    <p:extLst>
      <p:ext uri="{BB962C8B-B14F-4D97-AF65-F5344CB8AC3E}">
        <p14:creationId xmlns:p14="http://schemas.microsoft.com/office/powerpoint/2010/main" val="5020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Kvantifisering av arealplanen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Digitale kommuneplanen arealdel og kommunedelplaner legges inn i verktøyet</a:t>
            </a:r>
          </a:p>
          <a:p>
            <a:r>
              <a:rPr lang="nb-NO" dirty="0"/>
              <a:t>Legge inn begrensninger på hvor mange boliger som kan komme</a:t>
            </a:r>
          </a:p>
          <a:p>
            <a:r>
              <a:rPr lang="nb-NO" dirty="0"/>
              <a:t>Vurdere antall ansatte i grunnkretsene</a:t>
            </a:r>
          </a:p>
          <a:p>
            <a:r>
              <a:rPr lang="nb-NO" dirty="0"/>
              <a:t>Legge inn parkeringstilgang og –kostnad</a:t>
            </a:r>
          </a:p>
          <a:p>
            <a:pPr>
              <a:spcBef>
                <a:spcPts val="1200"/>
              </a:spcBef>
            </a:pPr>
            <a:r>
              <a:rPr lang="nb-NO" dirty="0"/>
              <a:t>Vurdere virksomheter og steder som får mange besøk!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DA8EBC24-7C3E-40E8-B4E6-1569C67E30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682" r="1168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Kvantifisering av arealplanen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Digitale kommuneplanen arealdel og kommunedelplaner legges inn i verktøyet</a:t>
            </a:r>
          </a:p>
          <a:p>
            <a:r>
              <a:rPr lang="nb-NO" dirty="0"/>
              <a:t>Legge inn begrensninger på hvor mange boliger som kan komme</a:t>
            </a:r>
          </a:p>
          <a:p>
            <a:r>
              <a:rPr lang="nb-NO" dirty="0"/>
              <a:t>Vurdere antall ansatte i grunnkretsene</a:t>
            </a:r>
          </a:p>
          <a:p>
            <a:r>
              <a:rPr lang="nb-NO" dirty="0"/>
              <a:t>Legge inn parkeringstilgang og –kostnad</a:t>
            </a:r>
          </a:p>
          <a:p>
            <a:pPr>
              <a:spcBef>
                <a:spcPts val="1200"/>
              </a:spcBef>
            </a:pPr>
            <a:r>
              <a:rPr lang="nb-NO" dirty="0"/>
              <a:t>Vurdere virksomheter og steder som får mange besøk!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b-NO" b="1" dirty="0">
                <a:solidFill>
                  <a:srgbClr val="FF0000"/>
                </a:solidFill>
              </a:rPr>
              <a:t>BEDRE INPUT-DATA TIL RTM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39C036D5-AAC2-4C46-A412-AB357FEB5B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352" r="18352"/>
          <a:stretch>
            <a:fillRect/>
          </a:stretch>
        </p:blipFill>
        <p:spPr>
          <a:xfrm>
            <a:off x="7051675" y="0"/>
            <a:ext cx="51403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413394A-5E4F-4328-9657-19A6268D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00" y="-19262"/>
            <a:ext cx="5172757" cy="68772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Arealdataverktøy for RTM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Kvantifisere arealplanene til bruk i transportmodellen –  referansebane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Utarbeide scenarier for arealbruk basert på regionale areal- og transportplaner eller strategiske arealkart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Vurdere virkning av ulik arealbruk og parkeringsrestriksjoner sammen med transporttiltak</a:t>
            </a:r>
            <a:endParaRPr lang="nb-NO" b="1" dirty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Illustrasjon: Skien og Porsgrunn kommuner</a:t>
            </a:r>
          </a:p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5BAFE1D-32FB-4A25-AD50-0C4D10582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00" y="-273416"/>
            <a:ext cx="5172756" cy="52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07368" y="120395"/>
            <a:ext cx="50449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2800" dirty="0"/>
              <a:t>Byutredningen for Nord-Jæren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643615"/>
            <a:ext cx="10751518" cy="5425592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9048328" y="1772816"/>
            <a:ext cx="244827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Kompakt by og streng parkeringspolitikk</a:t>
            </a:r>
          </a:p>
        </p:txBody>
      </p:sp>
      <p:cxnSp>
        <p:nvCxnSpPr>
          <p:cNvPr id="5" name="Rett pilkobling 4"/>
          <p:cNvCxnSpPr/>
          <p:nvPr/>
        </p:nvCxnSpPr>
        <p:spPr>
          <a:xfrm flipH="1">
            <a:off x="9840416" y="2420888"/>
            <a:ext cx="216024" cy="9355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5663951" y="260648"/>
            <a:ext cx="286310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err="1"/>
              <a:t>Bypakken</a:t>
            </a:r>
            <a:r>
              <a:rPr lang="nb-NO" dirty="0"/>
              <a:t>/byvekstavtale gir fremdeles vekst i biltransporten</a:t>
            </a:r>
          </a:p>
        </p:txBody>
      </p:sp>
      <p:cxnSp>
        <p:nvCxnSpPr>
          <p:cNvPr id="11" name="Rett pilkobling 10"/>
          <p:cNvCxnSpPr/>
          <p:nvPr/>
        </p:nvCxnSpPr>
        <p:spPr>
          <a:xfrm flipH="1">
            <a:off x="2351584" y="1183978"/>
            <a:ext cx="3312368" cy="804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9264352" y="5500511"/>
            <a:ext cx="252028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SC1 Dagens arealbruk</a:t>
            </a:r>
          </a:p>
          <a:p>
            <a:r>
              <a:rPr lang="nb-NO" dirty="0"/>
              <a:t>SC2 By og tettsted</a:t>
            </a:r>
          </a:p>
          <a:p>
            <a:r>
              <a:rPr lang="nb-NO" dirty="0"/>
              <a:t>SC3 Kompakt by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228203" y="4797152"/>
            <a:ext cx="244827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Areal er viktig tiltak for å nå nullvekstmålet!</a:t>
            </a:r>
          </a:p>
        </p:txBody>
      </p:sp>
      <p:cxnSp>
        <p:nvCxnSpPr>
          <p:cNvPr id="18" name="Rett pilkobling 17"/>
          <p:cNvCxnSpPr>
            <a:stCxn id="16" idx="0"/>
          </p:cNvCxnSpPr>
          <p:nvPr/>
        </p:nvCxnSpPr>
        <p:spPr>
          <a:xfrm flipV="1">
            <a:off x="5452339" y="3303427"/>
            <a:ext cx="2011813" cy="1493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Rett pilkobling 16"/>
          <p:cNvCxnSpPr>
            <a:stCxn id="16" idx="0"/>
          </p:cNvCxnSpPr>
          <p:nvPr/>
        </p:nvCxnSpPr>
        <p:spPr>
          <a:xfrm flipH="1" flipV="1">
            <a:off x="4943872" y="3645024"/>
            <a:ext cx="508467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315279" y="2289340"/>
            <a:ext cx="9000000" cy="1325563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I byområdene skal klimagassutslipp, kø, luftforurensning og støy reduseres gjennom effektiv arealbruk og ved at veksten i persontransporten tas med kollektivtransport, sykling og gange.</a:t>
            </a:r>
            <a:br>
              <a:rPr lang="nb-NO" b="1" dirty="0"/>
            </a:b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5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315279" y="2289340"/>
            <a:ext cx="9000000" cy="1325563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I byområdene skal </a:t>
            </a:r>
            <a:r>
              <a:rPr lang="nb-NO" b="1" u="sng" dirty="0"/>
              <a:t>klimagassutslipp, kø, luftforurensning og støy</a:t>
            </a:r>
            <a:r>
              <a:rPr lang="nb-NO" b="1" dirty="0"/>
              <a:t> reduseres gjennom effektiv arealbruk og ved at veksten i persontransporten tas med kollektivtransport, sykling og gange.</a:t>
            </a:r>
            <a:br>
              <a:rPr lang="nb-NO" b="1" dirty="0"/>
            </a:b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2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315279" y="2289340"/>
            <a:ext cx="9000000" cy="1325563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I byområdene skal klimagassutslipp, kø, luftforurensning og støy reduseres gjennom effektiv arealbruk og </a:t>
            </a:r>
            <a:r>
              <a:rPr lang="nb-NO" b="1" u="sng" dirty="0"/>
              <a:t>ved at veksten i persontransporten tas med kollektivtransport, sykling og gange</a:t>
            </a:r>
            <a:r>
              <a:rPr lang="nb-NO" b="1" dirty="0"/>
              <a:t>.</a:t>
            </a:r>
            <a:br>
              <a:rPr lang="nb-NO" b="1" dirty="0"/>
            </a:b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315279" y="2289340"/>
            <a:ext cx="9000000" cy="1325563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I byområdene skal klimagassutslipp, kø, luftforurensning og støy reduseres gjennom </a:t>
            </a:r>
            <a:r>
              <a:rPr lang="nb-NO" b="1" u="sng" dirty="0"/>
              <a:t>effektiv arealbruk </a:t>
            </a:r>
            <a:r>
              <a:rPr lang="nb-NO" b="1" dirty="0"/>
              <a:t>og ved at veksten i persontransporten tas med kollektivtransport, sykling og gange.</a:t>
            </a:r>
            <a:br>
              <a:rPr lang="nb-NO" b="1" dirty="0"/>
            </a:b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1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C25BCB-9C08-451F-980F-C139F860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Byvekstavtalene innebærer: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F5B558-09A6-433F-97D9-A5DF4749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Gjensidig forpliktende samarbeid om å nå felles mål: nullvekstmålet for personbiltransport</a:t>
            </a:r>
          </a:p>
          <a:p>
            <a:r>
              <a:rPr lang="nb-NO" dirty="0"/>
              <a:t>Bidra til mer effektiv arealbruk og attraktive byer og tettsteder.</a:t>
            </a:r>
          </a:p>
          <a:p>
            <a:r>
              <a:rPr lang="nb-NO" dirty="0"/>
              <a:t>Forener partene som har størst påvirkning på måloppnåelse – på tvers av sektorer og forvaltningsnivåer</a:t>
            </a:r>
          </a:p>
          <a:p>
            <a:r>
              <a:rPr lang="nb-NO" dirty="0"/>
              <a:t>Formelt styringssystem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590E1A-2D20-4FA8-AF52-6257EB96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D75D722-A4AD-4317-8242-43A7ED25A1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3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F74FE9-C2ED-432E-9B6E-9E445ACC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følge opp effektiv arealbruk i det nye nullvekstmålet?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040F84-E9A2-4925-8DCD-553DDE54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Ex post:</a:t>
            </a:r>
          </a:p>
          <a:p>
            <a:pPr marL="0" indent="0">
              <a:buNone/>
            </a:pPr>
            <a:r>
              <a:rPr lang="nb-NO" dirty="0"/>
              <a:t>Måle om arealpolitikken gir resultater og er i tråd med det som står i avtalene:</a:t>
            </a:r>
          </a:p>
          <a:p>
            <a:r>
              <a:rPr lang="nb-NO" dirty="0"/>
              <a:t>Indikatorer for innsatsområdene areal og parkering</a:t>
            </a:r>
          </a:p>
          <a:p>
            <a:r>
              <a:rPr lang="nb-NO" dirty="0"/>
              <a:t>Egne lokale indikatorer som utvikles som del av avtalene</a:t>
            </a:r>
          </a:p>
          <a:p>
            <a:pPr marL="0" indent="0">
              <a:buNone/>
            </a:pPr>
            <a:r>
              <a:rPr lang="nb-NO" b="1" dirty="0"/>
              <a:t>Ex ante:</a:t>
            </a:r>
            <a:br>
              <a:rPr lang="nb-NO" b="1" dirty="0"/>
            </a:br>
            <a:r>
              <a:rPr lang="nb-NO" dirty="0"/>
              <a:t>Vurdere hvilken arealpolitikk som er hensiktsmessig for å nå nullvekstmålet i et analyseår fram i tid.</a:t>
            </a:r>
            <a:endParaRPr lang="nb-NO" b="1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D2D9B42-C3DF-4B31-A930-FC448DB8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3C22125-BE6A-4B27-B4FC-1A5E84180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1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 descr="Et bilde som inneholder gulv, bygning, innendørs, kuppel&#10;&#10;Automatisk generert beskrivelse">
            <a:extLst>
              <a:ext uri="{FF2B5EF4-FFF2-40B4-BE49-F238E27FC236}">
                <a16:creationId xmlns:a16="http://schemas.microsoft.com/office/drawing/2014/main" id="{1A47594E-CEB7-41AD-A23A-D1786131AB5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3D264A0-D196-440A-ACFD-9975765C8D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CCE85AA5-45DE-47A9-80C8-5AC2094A8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F7561FF-F408-49FD-90B8-D3A561D65F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</p:spPr>
        <p:txBody>
          <a:bodyPr/>
          <a:lstStyle/>
          <a:p>
            <a:fld id="{CBF60C1B-21D4-425B-89C8-B0A7AB09A1E4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12" name="Tittel 7">
            <a:extLst>
              <a:ext uri="{FF2B5EF4-FFF2-40B4-BE49-F238E27FC236}">
                <a16:creationId xmlns:a16="http://schemas.microsoft.com/office/drawing/2014/main" id="{19C43D1A-6CC8-4640-9DAE-9A6FCE57521E}"/>
              </a:ext>
            </a:extLst>
          </p:cNvPr>
          <p:cNvSpPr txBox="1">
            <a:spLocks/>
          </p:cNvSpPr>
          <p:nvPr/>
        </p:nvSpPr>
        <p:spPr>
          <a:xfrm>
            <a:off x="621257" y="500742"/>
            <a:ext cx="8999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b="1" dirty="0"/>
              <a:t>Hvordan evaluere måloppnåelse i byvekstavtalene som politiske avtaler?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57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24D3BA1D-AC33-4A91-83A2-3F7F7B32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CD372CC-51F0-46FB-BFAA-9AB78E4AEC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696" y="242774"/>
            <a:ext cx="7877803" cy="5101385"/>
          </a:xfrm>
          <a:prstGeom prst="rect">
            <a:avLst/>
          </a:prstGeom>
        </p:spPr>
      </p:pic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84A3FEB-EAC0-4795-8D20-99477F683C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F4E442-773F-4ABB-9328-ADBF193B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9FE5928D-F325-4BBA-B140-35D634A6EB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D721E60-7B3E-4359-9B76-676A50CB28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64521F5-01FF-4AA4-A462-B942645A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698" y="925643"/>
            <a:ext cx="7175606" cy="52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MD">
  <a:themeElements>
    <a:clrScheme name="KM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84BD"/>
      </a:accent1>
      <a:accent2>
        <a:srgbClr val="F39000"/>
      </a:accent2>
      <a:accent3>
        <a:srgbClr val="B9B3AE"/>
      </a:accent3>
      <a:accent4>
        <a:srgbClr val="E42313"/>
      </a:accent4>
      <a:accent5>
        <a:srgbClr val="004686"/>
      </a:accent5>
      <a:accent6>
        <a:srgbClr val="95C8EF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" id="{8390ECFA-4911-48B9-8A92-5D8301A7B487}" vid="{CD08238F-4380-474E-8B1C-EAC1DC5A2E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kstdokument" ma:contentTypeID="0x0101002C1B27F07ED111E5A8370800200C9A6601010056A17AEBFE76B649995EDEF555DCDFF6" ma:contentTypeVersion="17" ma:contentTypeDescription="Opprett et nytt dokument." ma:contentTypeScope="" ma:versionID="d8a19fada7d9d36ab4d458a214a1503b">
  <xsd:schema xmlns:xsd="http://www.w3.org/2001/XMLSchema" xmlns:xs="http://www.w3.org/2001/XMLSchema" xmlns:p="http://schemas.microsoft.com/office/2006/metadata/properties" xmlns:ns1="http://schemas.microsoft.com/sharepoint/v3" xmlns:ns2="57363408-1ecb-44dd-bf77-3a025c55259f" xmlns:ns3="793ad56b-b905-482f-99c7-e0ad214f35d2" xmlns:ns4="9e36d5bd-a764-41ec-8b04-342f4d4628e3" targetNamespace="http://schemas.microsoft.com/office/2006/metadata/properties" ma:root="true" ma:fieldsID="c68bcf0cc8e71d7684c1beadc2866e90" ns1:_="" ns2:_="" ns3:_="" ns4:_="">
    <xsd:import namespace="http://schemas.microsoft.com/sharepoint/v3"/>
    <xsd:import namespace="57363408-1ecb-44dd-bf77-3a025c55259f"/>
    <xsd:import namespace="793ad56b-b905-482f-99c7-e0ad214f35d2"/>
    <xsd:import namespace="9e36d5bd-a764-41ec-8b04-342f4d4628e3"/>
    <xsd:element name="properties">
      <xsd:complexType>
        <xsd:sequence>
          <xsd:element name="documentManagement">
            <xsd:complexType>
              <xsd:all>
                <xsd:element ref="ns1:AssignedTo" minOccurs="0"/>
                <xsd:element ref="ns3:DssWebsakRef" minOccurs="0"/>
                <xsd:element ref="ns3:DssArchivable" minOccurs="0"/>
                <xsd:element ref="ns2:DssFremhevet" minOccurs="0"/>
                <xsd:element ref="ns2:DssRelaterteOppgaver" minOccurs="0"/>
                <xsd:element ref="ns2:ofdc76af098e4c7f98490d5710fce5b2" minOccurs="0"/>
                <xsd:element ref="ns2:ec4548291c174201804f8d6e346b5e78" minOccurs="0"/>
                <xsd:element ref="ns2:ja062c7924ed4f31b584a4220ff29390" minOccurs="0"/>
                <xsd:element ref="ns2:a20ae09631c242aba34ef34320889782" minOccurs="0"/>
                <xsd:element ref="ns2:l917ce326c5a48e1a29f6235eea1cd41" minOccurs="0"/>
                <xsd:element ref="ns2:TaxCatchAll" minOccurs="0"/>
                <xsd:element ref="ns2:TaxCatchAllLabel" minOccurs="0"/>
                <xsd:element ref="ns2:f2f49eccf7d24422907cdfb28d82571e" minOccurs="0"/>
                <xsd:element ref="ns4:N_x00f8_kkelord" minOccurs="0"/>
                <xsd:element ref="ns4:Type_x0020_dokument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63408-1ecb-44dd-bf77-3a025c55259f" elementFormDefault="qualified">
    <xsd:import namespace="http://schemas.microsoft.com/office/2006/documentManagement/types"/>
    <xsd:import namespace="http://schemas.microsoft.com/office/infopath/2007/PartnerControls"/>
    <xsd:element name="DssFremhevet" ma:index="11" nillable="true" ma:displayName="Fremhevet" ma:default="False" ma:description="Fremhevet dokument vises på Om rommet siden." ma:internalName="DssFremhevet">
      <xsd:simpleType>
        <xsd:restriction base="dms:Boolean"/>
      </xsd:simpleType>
    </xsd:element>
    <xsd:element name="DssRelaterteOppgaver" ma:index="12" nillable="true" ma:displayName="Relaterte oppgaver" ma:list="{d77a7586-3ca7-46a0-92ef-59caa10635bc}" ma:internalName="DssRelaterteOppgaver" ma:showField="Title" ma:web="57363408-1ecb-44dd-bf77-3a025c552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dc76af098e4c7f98490d5710fce5b2" ma:index="14" nillable="true" ma:taxonomy="true" ma:internalName="ofdc76af098e4c7f98490d5710fce5b2" ma:taxonomyFieldName="DssAvdeling" ma:displayName="Avdeling" ma:fieldId="{8fdc76af-098e-4c7f-9849-0d5710fce5b2}" ma:sspId="dd1c9695-082f-4d62-9abb-ef5a22d84609" ma:termSetId="13c90cc6-0f43-4adb-b19c-c400e157a76b" ma:anchorId="d404cf37-cc80-45de-b68c-64051e53934e" ma:open="false" ma:isKeyword="false">
      <xsd:complexType>
        <xsd:sequence>
          <xsd:element ref="pc:Terms" minOccurs="0" maxOccurs="1"/>
        </xsd:sequence>
      </xsd:complexType>
    </xsd:element>
    <xsd:element name="ec4548291c174201804f8d6e346b5e78" ma:index="16" nillable="true" ma:taxonomy="true" ma:internalName="ec4548291c174201804f8d6e346b5e78" ma:taxonomyFieldName="DssFunksjon" ma:displayName="Funksjon" ma:fieldId="{ec454829-1c17-4201-804f-8d6e346b5e78}" ma:sspId="dd1c9695-082f-4d62-9abb-ef5a22d84609" ma:termSetId="1d0cee9e-e85d-4bdd-9786-9761235135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062c7924ed4f31b584a4220ff29390" ma:index="18" nillable="true" ma:taxonomy="true" ma:internalName="ja062c7924ed4f31b584a4220ff29390" ma:taxonomyFieldName="DssEmneord" ma:displayName="Emneord" ma:fieldId="{3a062c79-24ed-4f31-b584-a4220ff29390}" ma:taxonomyMulti="true" ma:sspId="dd1c9695-082f-4d62-9abb-ef5a22d84609" ma:termSetId="76727dcf-a431-492e-96ad-c8e0e60c175f" ma:anchorId="bd60c4b0-bb2c-4c99-acd3-a9c965622bd9" ma:open="false" ma:isKeyword="false">
      <xsd:complexType>
        <xsd:sequence>
          <xsd:element ref="pc:Terms" minOccurs="0" maxOccurs="1"/>
        </xsd:sequence>
      </xsd:complexType>
    </xsd:element>
    <xsd:element name="a20ae09631c242aba34ef34320889782" ma:index="21" nillable="true" ma:taxonomy="true" ma:internalName="a20ae09631c242aba34ef34320889782" ma:taxonomyFieldName="DssDokumenttype" ma:displayName="Dokumenttype" ma:readOnly="false" ma:fieldId="{a20ae096-31c2-42ab-a34e-f34320889782}" ma:sspId="dd1c9695-082f-4d62-9abb-ef5a22d84609" ma:termSetId="48185648-ce28-4581-a6e9-88751741ff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17ce326c5a48e1a29f6235eea1cd41" ma:index="22" nillable="true" ma:taxonomy="true" ma:internalName="l917ce326c5a48e1a29f6235eea1cd41" ma:taxonomyFieldName="DssRomtype" ma:displayName="Romtype" ma:readOnly="false" ma:fieldId="{5917ce32-6c5a-48e1-a29f-6235eea1cd41}" ma:sspId="dd1c9695-082f-4d62-9abb-ef5a22d84609" ma:termSetId="8e869b01-24d9-45a0-980a-bd4a553ad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Global taksonomikolonne" ma:hidden="true" ma:list="{275c9fc2-16fa-4aed-959a-f493c1b8e779}" ma:internalName="TaxCatchAll" ma:showField="CatchAllData" ma:web="57363408-1ecb-44dd-bf77-3a025c552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Global taksonomikolonne1" ma:hidden="true" ma:list="{275c9fc2-16fa-4aed-959a-f493c1b8e779}" ma:internalName="TaxCatchAllLabel" ma:readOnly="true" ma:showField="CatchAllDataLabel" ma:web="57363408-1ecb-44dd-bf77-3a025c552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49eccf7d24422907cdfb28d82571e" ma:index="26" nillable="true" ma:taxonomy="true" ma:internalName="f2f49eccf7d24422907cdfb28d82571e" ma:taxonomyFieldName="DssDepartement" ma:displayName="Departement" ma:fieldId="{f2f49ecc-f7d2-4422-907c-dfb28d82571e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WebsakRef" ma:index="9" nillable="true" ma:displayName="Arkivreferanse" ma:description="Referanse i arkivsystem" ma:internalName="DssWebsakRef">
      <xsd:simpleType>
        <xsd:restriction base="dms:Text"/>
      </xsd:simpleType>
    </xsd:element>
    <xsd:element name="DssArchivable" ma:index="10" nillable="true" ma:displayName="Arkivpliktig" ma:description="Er dokumentet arkivpliktig?" ma:internalName="DssArchivabl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6d5bd-a764-41ec-8b04-342f4d4628e3" elementFormDefault="qualified">
    <xsd:import namespace="http://schemas.microsoft.com/office/2006/documentManagement/types"/>
    <xsd:import namespace="http://schemas.microsoft.com/office/infopath/2007/PartnerControls"/>
    <xsd:element name="N_x00f8_kkelord" ma:index="27" nillable="true" ma:displayName="Nøkkelord" ma:description="Dokumenter for arbeid med byvekstavtaler og byutviklingsavtaler" ma:format="Dropdown" ma:indexed="true" ma:internalName="N_x00f8_kkelord">
      <xsd:simpleType>
        <xsd:restriction base="dms:Choice">
          <xsd:enumeration value="Administrasjon"/>
          <xsd:enumeration value="Fag"/>
          <xsd:enumeration value="Formidling"/>
          <xsd:enumeration value="Oslo og Akershus"/>
          <xsd:enumeration value="Trondheimsregionen"/>
          <xsd:enumeration value="Bergensområdet"/>
          <xsd:enumeration value="Nord-Jæren"/>
          <xsd:enumeration value="Stat"/>
          <xsd:enumeration value="Fylkesmann"/>
          <xsd:enumeration value="Grenland"/>
          <xsd:enumeration value="Nedre Glomma"/>
          <xsd:enumeration value="Buskerudbyen"/>
          <xsd:enumeration value="Kristiansandsregionen"/>
          <xsd:enumeration value="Tromsø"/>
          <xsd:enumeration value="Buskerudbyen"/>
        </xsd:restriction>
      </xsd:simpleType>
    </xsd:element>
    <xsd:element name="Type_x0020_dokument" ma:index="28" ma:displayName="Type dokument" ma:default="Arbeidsnotat" ma:format="Dropdown" ma:internalName="Type_x0020_dokument">
      <xsd:simpleType>
        <xsd:restriction base="dms:Choice">
          <xsd:enumeration value="Arbeidsnotat"/>
          <xsd:enumeration value="Avtale"/>
          <xsd:enumeration value="Brev"/>
          <xsd:enumeration value="Møtereferat"/>
          <xsd:enumeration value="Nyhetsklipp"/>
          <xsd:enumeration value="Presentasjon"/>
          <xsd:enumeration value="Ressurs"/>
          <xsd:enumeration value="Til PO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To xmlns="http://schemas.microsoft.com/sharepoint/v3">
      <UserInfo>
        <DisplayName/>
        <AccountId xsi:nil="true"/>
        <AccountType/>
      </UserInfo>
    </AssignedTo>
    <DssArchivable xmlns="793ad56b-b905-482f-99c7-e0ad214f35d2">false</DssArchivable>
    <DssWebsakRef xmlns="793ad56b-b905-482f-99c7-e0ad214f35d2" xsi:nil="true"/>
    <a20ae09631c242aba34ef34320889782 xmlns="57363408-1ecb-44dd-bf77-3a025c55259f">
      <Terms xmlns="http://schemas.microsoft.com/office/infopath/2007/PartnerControls"/>
    </a20ae09631c242aba34ef34320889782>
    <DssFremhevet xmlns="57363408-1ecb-44dd-bf77-3a025c55259f">false</DssFremhevet>
    <ofdc76af098e4c7f98490d5710fce5b2 xmlns="57363408-1ecb-44dd-bf77-3a025c55259f">
      <Terms xmlns="http://schemas.microsoft.com/office/infopath/2007/PartnerControls"/>
    </ofdc76af098e4c7f98490d5710fce5b2>
    <ja062c7924ed4f31b584a4220ff29390 xmlns="57363408-1ecb-44dd-bf77-3a025c55259f">
      <Terms xmlns="http://schemas.microsoft.com/office/infopath/2007/PartnerControls"/>
    </ja062c7924ed4f31b584a4220ff29390>
    <DssRelaterteOppgaver xmlns="57363408-1ecb-44dd-bf77-3a025c55259f"/>
    <l917ce326c5a48e1a29f6235eea1cd41 xmlns="57363408-1ecb-44dd-bf77-3a025c55259f">
      <Terms xmlns="http://schemas.microsoft.com/office/infopath/2007/PartnerControls"/>
    </l917ce326c5a48e1a29f6235eea1cd41>
    <f2f49eccf7d24422907cdfb28d82571e xmlns="57363408-1ecb-44dd-bf77-3a025c55259f">
      <Terms xmlns="http://schemas.microsoft.com/office/infopath/2007/PartnerControls"/>
    </f2f49eccf7d24422907cdfb28d82571e>
    <ec4548291c174201804f8d6e346b5e78 xmlns="57363408-1ecb-44dd-bf77-3a025c55259f">
      <Terms xmlns="http://schemas.microsoft.com/office/infopath/2007/PartnerControls"/>
    </ec4548291c174201804f8d6e346b5e78>
    <TaxCatchAll xmlns="57363408-1ecb-44dd-bf77-3a025c55259f"/>
    <Type_x0020_dokument xmlns="9e36d5bd-a764-41ec-8b04-342f4d4628e3">Arbeidsnotat</Type_x0020_dokument>
    <N_x00f8_kkelord xmlns="9e36d5bd-a764-41ec-8b04-342f4d4628e3" xsi:nil="true"/>
  </documentManagement>
</p:properties>
</file>

<file path=customXml/itemProps1.xml><?xml version="1.0" encoding="utf-8"?>
<ds:datastoreItem xmlns:ds="http://schemas.openxmlformats.org/officeDocument/2006/customXml" ds:itemID="{FD1C035C-89C2-459A-973E-9192705716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363408-1ecb-44dd-bf77-3a025c55259f"/>
    <ds:schemaRef ds:uri="793ad56b-b905-482f-99c7-e0ad214f35d2"/>
    <ds:schemaRef ds:uri="9e36d5bd-a764-41ec-8b04-342f4d462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25788-4EC1-4873-B5B6-8B6F069711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A1EBEF-A588-415E-95EE-0182AF110690}">
  <ds:schemaRefs>
    <ds:schemaRef ds:uri="http://schemas.microsoft.com/office/2006/metadata/properties"/>
    <ds:schemaRef ds:uri="9e36d5bd-a764-41ec-8b04-342f4d4628e3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93ad56b-b905-482f-99c7-e0ad214f35d2"/>
    <ds:schemaRef ds:uri="http://purl.org/dc/elements/1.1/"/>
    <ds:schemaRef ds:uri="57363408-1ecb-44dd-bf77-3a025c55259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398</Words>
  <Application>Microsoft Office PowerPoint</Application>
  <PresentationFormat>Widescreen</PresentationFormat>
  <Paragraphs>73</Paragraphs>
  <Slides>19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KMD</vt:lpstr>
      <vt:lpstr>PowerPoint-presentasjon</vt:lpstr>
      <vt:lpstr> I byområdene skal klimagassutslipp, kø, luftforurensning og støy reduseres gjennom effektiv arealbruk og ved at veksten i persontransporten tas med kollektivtransport, sykling og gange. </vt:lpstr>
      <vt:lpstr> I byområdene skal klimagassutslipp, kø, luftforurensning og støy reduseres gjennom effektiv arealbruk og ved at veksten i persontransporten tas med kollektivtransport, sykling og gange. </vt:lpstr>
      <vt:lpstr> I byområdene skal klimagassutslipp, kø, luftforurensning og støy reduseres gjennom effektiv arealbruk og ved at veksten i persontransporten tas med kollektivtransport, sykling og gange. </vt:lpstr>
      <vt:lpstr> I byområdene skal klimagassutslipp, kø, luftforurensning og støy reduseres gjennom effektiv arealbruk og ved at veksten i persontransporten tas med kollektivtransport, sykling og gange. </vt:lpstr>
      <vt:lpstr>Byvekstavtalene innebærer:</vt:lpstr>
      <vt:lpstr>Hvordan følge opp effektiv arealbruk i det nye nullvekstmålet?</vt:lpstr>
      <vt:lpstr>PowerPoint-presentasjon</vt:lpstr>
      <vt:lpstr>PowerPoint-presentasjon</vt:lpstr>
      <vt:lpstr>Arealutvikling i byvekstavtalene</vt:lpstr>
      <vt:lpstr>PowerPoint-presentasjon</vt:lpstr>
      <vt:lpstr>PowerPoint-presentasjon</vt:lpstr>
      <vt:lpstr> Vi trenger fremdeles kunnskap om hva som skal til for å nå nullvekstmålet for personbiltransport (Ex ante) </vt:lpstr>
      <vt:lpstr>Byutredningene vurderer hvordan en kan nå nullvekstmålet</vt:lpstr>
      <vt:lpstr>Kvantifisering av arealplanen</vt:lpstr>
      <vt:lpstr>Kvantifisering av arealplanen</vt:lpstr>
      <vt:lpstr>Arealdataverktøy for RTM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Leite Tore</dc:creator>
  <cp:lastModifiedBy>Leite Tore</cp:lastModifiedBy>
  <cp:revision>56</cp:revision>
  <dcterms:created xsi:type="dcterms:W3CDTF">2020-06-08T09:39:18Z</dcterms:created>
  <dcterms:modified xsi:type="dcterms:W3CDTF">2020-11-30T14:09:55Z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73a663-4204-480c-9ce8-a1a166c234ab_Enabled">
    <vt:lpwstr>True</vt:lpwstr>
  </property>
  <property fmtid="{D5CDD505-2E9C-101B-9397-08002B2CF9AE}" pid="3" name="MSIP_Label_da73a663-4204-480c-9ce8-a1a166c234ab_SiteId">
    <vt:lpwstr>f696e186-1c3b-44cd-bf76-5ace0e7007bd</vt:lpwstr>
  </property>
  <property fmtid="{D5CDD505-2E9C-101B-9397-08002B2CF9AE}" pid="4" name="MSIP_Label_da73a663-4204-480c-9ce8-a1a166c234ab_Owner">
    <vt:lpwstr>Tore.Leite@kmd.dep.no</vt:lpwstr>
  </property>
  <property fmtid="{D5CDD505-2E9C-101B-9397-08002B2CF9AE}" pid="5" name="MSIP_Label_da73a663-4204-480c-9ce8-a1a166c234ab_SetDate">
    <vt:lpwstr>2020-06-08T09:41:39.5642831Z</vt:lpwstr>
  </property>
  <property fmtid="{D5CDD505-2E9C-101B-9397-08002B2CF9AE}" pid="6" name="MSIP_Label_da73a663-4204-480c-9ce8-a1a166c234ab_Name">
    <vt:lpwstr>Intern (KMD)</vt:lpwstr>
  </property>
  <property fmtid="{D5CDD505-2E9C-101B-9397-08002B2CF9AE}" pid="7" name="MSIP_Label_da73a663-4204-480c-9ce8-a1a166c234ab_Application">
    <vt:lpwstr>Microsoft Azure Information Protection</vt:lpwstr>
  </property>
  <property fmtid="{D5CDD505-2E9C-101B-9397-08002B2CF9AE}" pid="8" name="MSIP_Label_da73a663-4204-480c-9ce8-a1a166c234ab_ActionId">
    <vt:lpwstr>c0afce6b-fb76-4bb0-8acc-a4f2fb0c51bc</vt:lpwstr>
  </property>
  <property fmtid="{D5CDD505-2E9C-101B-9397-08002B2CF9AE}" pid="9" name="MSIP_Label_da73a663-4204-480c-9ce8-a1a166c234ab_Extended_MSFT_Method">
    <vt:lpwstr>Automatic</vt:lpwstr>
  </property>
  <property fmtid="{D5CDD505-2E9C-101B-9397-08002B2CF9AE}" pid="10" name="Sensitivity">
    <vt:lpwstr>Intern (KMD)</vt:lpwstr>
  </property>
  <property fmtid="{D5CDD505-2E9C-101B-9397-08002B2CF9AE}" pid="11" name="DssFunksjon">
    <vt:lpwstr/>
  </property>
  <property fmtid="{D5CDD505-2E9C-101B-9397-08002B2CF9AE}" pid="12" name="ContentTypeId">
    <vt:lpwstr>0x0101002C1B27F07ED111E5A8370800200C9A6601010056A17AEBFE76B649995EDEF555DCDFF6</vt:lpwstr>
  </property>
  <property fmtid="{D5CDD505-2E9C-101B-9397-08002B2CF9AE}" pid="13" name="DssAvdeling">
    <vt:lpwstr/>
  </property>
  <property fmtid="{D5CDD505-2E9C-101B-9397-08002B2CF9AE}" pid="14" name="DssDepartement">
    <vt:lpwstr/>
  </property>
  <property fmtid="{D5CDD505-2E9C-101B-9397-08002B2CF9AE}" pid="15" name="DssDokumenttype">
    <vt:lpwstr/>
  </property>
  <property fmtid="{D5CDD505-2E9C-101B-9397-08002B2CF9AE}" pid="16" name="DssRomtype">
    <vt:lpwstr/>
  </property>
  <property fmtid="{D5CDD505-2E9C-101B-9397-08002B2CF9AE}" pid="17" name="DssEmneord">
    <vt:lpwstr/>
  </property>
</Properties>
</file>