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48" r:id="rId2"/>
  </p:sldMasterIdLst>
  <p:notesMasterIdLst>
    <p:notesMasterId r:id="rId20"/>
  </p:notesMasterIdLst>
  <p:sldIdLst>
    <p:sldId id="256" r:id="rId3"/>
    <p:sldId id="275" r:id="rId4"/>
    <p:sldId id="257" r:id="rId5"/>
    <p:sldId id="264" r:id="rId6"/>
    <p:sldId id="279" r:id="rId7"/>
    <p:sldId id="278" r:id="rId8"/>
    <p:sldId id="276" r:id="rId9"/>
    <p:sldId id="261" r:id="rId10"/>
    <p:sldId id="280" r:id="rId11"/>
    <p:sldId id="277" r:id="rId12"/>
    <p:sldId id="271" r:id="rId13"/>
    <p:sldId id="266" r:id="rId14"/>
    <p:sldId id="267" r:id="rId15"/>
    <p:sldId id="268" r:id="rId16"/>
    <p:sldId id="281" r:id="rId17"/>
    <p:sldId id="272" r:id="rId18"/>
    <p:sldId id="269" r:id="rId19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0F0D0-687B-49F4-8FF2-CF1B4A04CAB8}" v="1" dt="2022-04-27T11:16:43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4" autoAdjust="0"/>
    <p:restoredTop sz="94660"/>
  </p:normalViewPr>
  <p:slideViewPr>
    <p:cSldViewPr snapToGrid="0">
      <p:cViewPr varScale="1">
        <p:scale>
          <a:sx n="83" d="100"/>
          <a:sy n="83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CF8AA9-1390-44A6-880B-D21F42EA68B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008323-DB67-4D60-B35C-651FFF98525B}">
      <dgm:prSet/>
      <dgm:spPr/>
      <dgm:t>
        <a:bodyPr/>
        <a:lstStyle/>
        <a:p>
          <a:r>
            <a:rPr lang="nb-NO" b="1" dirty="0"/>
            <a:t>DATAINNSAMLING I TO OMGANGER</a:t>
          </a:r>
          <a:endParaRPr lang="en-US" b="1" dirty="0"/>
        </a:p>
      </dgm:t>
    </dgm:pt>
    <dgm:pt modelId="{97640CD8-393C-46AB-B7BE-0A231F08D434}" type="parTrans" cxnId="{CC9D1EFB-A5B4-499A-837E-54AF67D462F9}">
      <dgm:prSet/>
      <dgm:spPr/>
      <dgm:t>
        <a:bodyPr/>
        <a:lstStyle/>
        <a:p>
          <a:endParaRPr lang="en-US"/>
        </a:p>
      </dgm:t>
    </dgm:pt>
    <dgm:pt modelId="{094B4128-4B39-4AC9-A599-3E9AF1557C89}" type="sibTrans" cxnId="{CC9D1EFB-A5B4-499A-837E-54AF67D462F9}">
      <dgm:prSet/>
      <dgm:spPr/>
      <dgm:t>
        <a:bodyPr/>
        <a:lstStyle/>
        <a:p>
          <a:endParaRPr lang="en-US"/>
        </a:p>
      </dgm:t>
    </dgm:pt>
    <dgm:pt modelId="{8C8F7739-B9C1-42F2-BB38-00F68B0BE4DE}">
      <dgm:prSet/>
      <dgm:spPr/>
      <dgm:t>
        <a:bodyPr/>
        <a:lstStyle/>
        <a:p>
          <a:r>
            <a:rPr lang="nb-NO" b="1" dirty="0"/>
            <a:t>COVERGENT MIXED METHODS RESEARCH DESIGN</a:t>
          </a:r>
          <a:endParaRPr lang="en-US" b="1" dirty="0"/>
        </a:p>
      </dgm:t>
    </dgm:pt>
    <dgm:pt modelId="{55F62783-565F-412D-9590-FCD6611511EC}" type="parTrans" cxnId="{A0343FFF-F563-40CB-B0C6-5281D22877E4}">
      <dgm:prSet/>
      <dgm:spPr/>
      <dgm:t>
        <a:bodyPr/>
        <a:lstStyle/>
        <a:p>
          <a:endParaRPr lang="en-US"/>
        </a:p>
      </dgm:t>
    </dgm:pt>
    <dgm:pt modelId="{2CEC659E-1078-4416-BECD-64953557AC4E}" type="sibTrans" cxnId="{A0343FFF-F563-40CB-B0C6-5281D22877E4}">
      <dgm:prSet/>
      <dgm:spPr/>
      <dgm:t>
        <a:bodyPr/>
        <a:lstStyle/>
        <a:p>
          <a:endParaRPr lang="en-US"/>
        </a:p>
      </dgm:t>
    </dgm:pt>
    <dgm:pt modelId="{B2756B75-ADF1-4E0A-A3A8-11E312FA4D22}">
      <dgm:prSet/>
      <dgm:spPr/>
      <dgm:t>
        <a:bodyPr/>
        <a:lstStyle/>
        <a:p>
          <a:r>
            <a:rPr lang="nb-NO" b="1" dirty="0"/>
            <a:t>Policydesign-data: </a:t>
          </a:r>
          <a:endParaRPr lang="en-US" b="1" dirty="0"/>
        </a:p>
      </dgm:t>
    </dgm:pt>
    <dgm:pt modelId="{7BE2F409-6445-4757-A402-536AE04D760B}" type="parTrans" cxnId="{D5B09967-2087-44F5-965C-B5C6AFFCB4DC}">
      <dgm:prSet/>
      <dgm:spPr/>
      <dgm:t>
        <a:bodyPr/>
        <a:lstStyle/>
        <a:p>
          <a:endParaRPr lang="en-US"/>
        </a:p>
      </dgm:t>
    </dgm:pt>
    <dgm:pt modelId="{DA97447F-1A26-4760-94EA-4749C179F052}" type="sibTrans" cxnId="{D5B09967-2087-44F5-965C-B5C6AFFCB4DC}">
      <dgm:prSet/>
      <dgm:spPr/>
      <dgm:t>
        <a:bodyPr/>
        <a:lstStyle/>
        <a:p>
          <a:endParaRPr lang="en-US"/>
        </a:p>
      </dgm:t>
    </dgm:pt>
    <dgm:pt modelId="{FCC3D551-5546-4EF9-BEA2-277C51486F19}">
      <dgm:prSet/>
      <dgm:spPr/>
      <dgm:t>
        <a:bodyPr/>
        <a:lstStyle/>
        <a:p>
          <a:r>
            <a:rPr lang="nb-NO"/>
            <a:t>- Dokumentstudier og intervjuer</a:t>
          </a:r>
          <a:endParaRPr lang="en-US"/>
        </a:p>
      </dgm:t>
    </dgm:pt>
    <dgm:pt modelId="{331A46E8-3773-4C98-B18C-A3E5CEF7A599}" type="parTrans" cxnId="{A24C5F62-2E2A-447C-AD93-3BABA99C4A9F}">
      <dgm:prSet/>
      <dgm:spPr/>
      <dgm:t>
        <a:bodyPr/>
        <a:lstStyle/>
        <a:p>
          <a:endParaRPr lang="en-US"/>
        </a:p>
      </dgm:t>
    </dgm:pt>
    <dgm:pt modelId="{F306142F-3565-42C1-A3CA-31E2389C9DE2}" type="sibTrans" cxnId="{A24C5F62-2E2A-447C-AD93-3BABA99C4A9F}">
      <dgm:prSet/>
      <dgm:spPr/>
      <dgm:t>
        <a:bodyPr/>
        <a:lstStyle/>
        <a:p>
          <a:endParaRPr lang="en-US"/>
        </a:p>
      </dgm:t>
    </dgm:pt>
    <dgm:pt modelId="{017DF300-89B3-49C5-86D9-93E336CAEF00}">
      <dgm:prSet/>
      <dgm:spPr/>
      <dgm:t>
        <a:bodyPr/>
        <a:lstStyle/>
        <a:p>
          <a:r>
            <a:rPr lang="nb-NO" b="1" dirty="0"/>
            <a:t>Iverksettingsprosess-data:</a:t>
          </a:r>
          <a:endParaRPr lang="en-US" b="1" dirty="0"/>
        </a:p>
      </dgm:t>
    </dgm:pt>
    <dgm:pt modelId="{04A40880-6DCE-4522-85FA-5C1670A077CA}" type="parTrans" cxnId="{C68DD407-7F2B-4B10-87C7-001D2B1ADCC8}">
      <dgm:prSet/>
      <dgm:spPr/>
      <dgm:t>
        <a:bodyPr/>
        <a:lstStyle/>
        <a:p>
          <a:endParaRPr lang="en-US"/>
        </a:p>
      </dgm:t>
    </dgm:pt>
    <dgm:pt modelId="{CD90ECF5-9EFD-4F12-AE80-9D0464AD8024}" type="sibTrans" cxnId="{C68DD407-7F2B-4B10-87C7-001D2B1ADCC8}">
      <dgm:prSet/>
      <dgm:spPr/>
      <dgm:t>
        <a:bodyPr/>
        <a:lstStyle/>
        <a:p>
          <a:endParaRPr lang="en-US"/>
        </a:p>
      </dgm:t>
    </dgm:pt>
    <dgm:pt modelId="{FEA9BC56-CE8D-4C97-8A3E-4467ABF58063}">
      <dgm:prSet/>
      <dgm:spPr/>
      <dgm:t>
        <a:bodyPr/>
        <a:lstStyle/>
        <a:p>
          <a:r>
            <a:rPr lang="nb-NO"/>
            <a:t>- 2x Dybdeintervjuer, observasjon og analyse av plandokumenter i 19 barnehager</a:t>
          </a:r>
          <a:endParaRPr lang="en-US"/>
        </a:p>
      </dgm:t>
    </dgm:pt>
    <dgm:pt modelId="{22EC7C57-D8EB-4502-82A1-3BF356C2F0BD}" type="parTrans" cxnId="{7058DCE4-CB50-43CE-8165-DB6DBB4CEDDA}">
      <dgm:prSet/>
      <dgm:spPr/>
      <dgm:t>
        <a:bodyPr/>
        <a:lstStyle/>
        <a:p>
          <a:endParaRPr lang="en-US"/>
        </a:p>
      </dgm:t>
    </dgm:pt>
    <dgm:pt modelId="{7C305896-5195-4E84-93C7-7A39FD2F500E}" type="sibTrans" cxnId="{7058DCE4-CB50-43CE-8165-DB6DBB4CEDDA}">
      <dgm:prSet/>
      <dgm:spPr/>
      <dgm:t>
        <a:bodyPr/>
        <a:lstStyle/>
        <a:p>
          <a:endParaRPr lang="en-US"/>
        </a:p>
      </dgm:t>
    </dgm:pt>
    <dgm:pt modelId="{D33129CC-E903-4B09-ADA4-B974A2B4AEE2}">
      <dgm:prSet/>
      <dgm:spPr/>
      <dgm:t>
        <a:bodyPr/>
        <a:lstStyle/>
        <a:p>
          <a:r>
            <a:rPr lang="nb-NO"/>
            <a:t>Dybdeintervjuer med 14 offentlige og private barnehageeiere</a:t>
          </a:r>
          <a:endParaRPr lang="en-US"/>
        </a:p>
      </dgm:t>
    </dgm:pt>
    <dgm:pt modelId="{46DFCB9E-75B5-42D8-A177-C2312C2EC1E8}" type="parTrans" cxnId="{7EEFFDE9-7CD3-40A8-B100-E0CDA27FE4CF}">
      <dgm:prSet/>
      <dgm:spPr/>
      <dgm:t>
        <a:bodyPr/>
        <a:lstStyle/>
        <a:p>
          <a:endParaRPr lang="en-US"/>
        </a:p>
      </dgm:t>
    </dgm:pt>
    <dgm:pt modelId="{33D17BED-C960-42EB-BDEC-E89189FB2B06}" type="sibTrans" cxnId="{7EEFFDE9-7CD3-40A8-B100-E0CDA27FE4CF}">
      <dgm:prSet/>
      <dgm:spPr/>
      <dgm:t>
        <a:bodyPr/>
        <a:lstStyle/>
        <a:p>
          <a:endParaRPr lang="en-US"/>
        </a:p>
      </dgm:t>
    </dgm:pt>
    <dgm:pt modelId="{A2D09CFE-6659-4510-B165-E9CD0050750B}">
      <dgm:prSet/>
      <dgm:spPr/>
      <dgm:t>
        <a:bodyPr/>
        <a:lstStyle/>
        <a:p>
          <a:r>
            <a:rPr lang="nb-NO" dirty="0"/>
            <a:t>Tilsynsrapporter fra utvalgte kommuner</a:t>
          </a:r>
          <a:endParaRPr lang="en-US" dirty="0"/>
        </a:p>
      </dgm:t>
    </dgm:pt>
    <dgm:pt modelId="{0468146A-5C81-4B11-AB81-D44B5E26E130}" type="parTrans" cxnId="{2DAB1881-387D-4B9C-BC93-5781A23708D9}">
      <dgm:prSet/>
      <dgm:spPr/>
      <dgm:t>
        <a:bodyPr/>
        <a:lstStyle/>
        <a:p>
          <a:endParaRPr lang="en-US"/>
        </a:p>
      </dgm:t>
    </dgm:pt>
    <dgm:pt modelId="{A1A89334-00F2-4B52-A7AF-24564E7EE908}" type="sibTrans" cxnId="{2DAB1881-387D-4B9C-BC93-5781A23708D9}">
      <dgm:prSet/>
      <dgm:spPr/>
      <dgm:t>
        <a:bodyPr/>
        <a:lstStyle/>
        <a:p>
          <a:endParaRPr lang="en-US"/>
        </a:p>
      </dgm:t>
    </dgm:pt>
    <dgm:pt modelId="{B9263083-74E7-4586-85F2-2BF2DD31764A}">
      <dgm:prSet/>
      <dgm:spPr/>
      <dgm:t>
        <a:bodyPr/>
        <a:lstStyle/>
        <a:p>
          <a:r>
            <a:rPr lang="nb-NO"/>
            <a:t>2x Survey til alle kommuner (barnehagemyndighet)</a:t>
          </a:r>
          <a:endParaRPr lang="en-US"/>
        </a:p>
      </dgm:t>
    </dgm:pt>
    <dgm:pt modelId="{6889F5A5-E17B-4741-91B7-8C0EB99BB9B9}" type="parTrans" cxnId="{914A7D53-7C00-4C79-9DC9-1B6D1FCDB619}">
      <dgm:prSet/>
      <dgm:spPr/>
      <dgm:t>
        <a:bodyPr/>
        <a:lstStyle/>
        <a:p>
          <a:endParaRPr lang="en-US"/>
        </a:p>
      </dgm:t>
    </dgm:pt>
    <dgm:pt modelId="{B4ECB88C-6FA3-4E94-9212-8E830429EB3D}" type="sibTrans" cxnId="{914A7D53-7C00-4C79-9DC9-1B6D1FCDB619}">
      <dgm:prSet/>
      <dgm:spPr/>
      <dgm:t>
        <a:bodyPr/>
        <a:lstStyle/>
        <a:p>
          <a:endParaRPr lang="en-US"/>
        </a:p>
      </dgm:t>
    </dgm:pt>
    <dgm:pt modelId="{4DF3B82C-66A2-4EF8-8401-EFA3F988D7DA}">
      <dgm:prSet/>
      <dgm:spPr/>
      <dgm:t>
        <a:bodyPr/>
        <a:lstStyle/>
        <a:p>
          <a:r>
            <a:rPr lang="nb-NO"/>
            <a:t>2x Survey til alle styrere/daglig ledere</a:t>
          </a:r>
          <a:endParaRPr lang="en-US"/>
        </a:p>
      </dgm:t>
    </dgm:pt>
    <dgm:pt modelId="{CA08194D-B71C-493D-B4DC-D48A21AEB9C5}" type="parTrans" cxnId="{96411B91-65EA-40EE-8BA5-CCD712CD0536}">
      <dgm:prSet/>
      <dgm:spPr/>
      <dgm:t>
        <a:bodyPr/>
        <a:lstStyle/>
        <a:p>
          <a:endParaRPr lang="en-US"/>
        </a:p>
      </dgm:t>
    </dgm:pt>
    <dgm:pt modelId="{A34485FB-BA4E-4340-B5DD-18CECFA355A4}" type="sibTrans" cxnId="{96411B91-65EA-40EE-8BA5-CCD712CD0536}">
      <dgm:prSet/>
      <dgm:spPr/>
      <dgm:t>
        <a:bodyPr/>
        <a:lstStyle/>
        <a:p>
          <a:endParaRPr lang="en-US"/>
        </a:p>
      </dgm:t>
    </dgm:pt>
    <dgm:pt modelId="{60237DA4-BE82-4A12-9535-3B7197A43692}">
      <dgm:prSet/>
      <dgm:spPr/>
      <dgm:t>
        <a:bodyPr/>
        <a:lstStyle/>
        <a:p>
          <a:r>
            <a:rPr lang="nb-NO"/>
            <a:t>Analyse av register- og surveydata: BASIL (Udir),Foreldreundersøkelsen (Udir), Innbyggerundersøkelsen (Difi/DFØ)</a:t>
          </a:r>
          <a:endParaRPr lang="en-US"/>
        </a:p>
      </dgm:t>
    </dgm:pt>
    <dgm:pt modelId="{7EDB7C91-E9BC-4AC9-AD20-F3ABE7ADAE0F}" type="parTrans" cxnId="{3E17556E-1230-4D57-A4A9-2F13E3DAE61D}">
      <dgm:prSet/>
      <dgm:spPr/>
      <dgm:t>
        <a:bodyPr/>
        <a:lstStyle/>
        <a:p>
          <a:endParaRPr lang="en-US"/>
        </a:p>
      </dgm:t>
    </dgm:pt>
    <dgm:pt modelId="{F5BB1AAB-1DE4-4521-BCFE-5AC491B6E743}" type="sibTrans" cxnId="{3E17556E-1230-4D57-A4A9-2F13E3DAE61D}">
      <dgm:prSet/>
      <dgm:spPr/>
      <dgm:t>
        <a:bodyPr/>
        <a:lstStyle/>
        <a:p>
          <a:endParaRPr lang="en-US"/>
        </a:p>
      </dgm:t>
    </dgm:pt>
    <dgm:pt modelId="{97CED409-C96A-4AF4-8EEC-FC3B9B2305D4}" type="pres">
      <dgm:prSet presAssocID="{CDCF8AA9-1390-44A6-880B-D21F42EA68B8}" presName="vert0" presStyleCnt="0">
        <dgm:presLayoutVars>
          <dgm:dir/>
          <dgm:animOne val="branch"/>
          <dgm:animLvl val="lvl"/>
        </dgm:presLayoutVars>
      </dgm:prSet>
      <dgm:spPr/>
    </dgm:pt>
    <dgm:pt modelId="{BC5AB8E2-81D1-425A-B2C1-FF9787C489CF}" type="pres">
      <dgm:prSet presAssocID="{D8008323-DB67-4D60-B35C-651FFF98525B}" presName="thickLine" presStyleLbl="alignNode1" presStyleIdx="0" presStyleCnt="11"/>
      <dgm:spPr/>
    </dgm:pt>
    <dgm:pt modelId="{4852F8DC-8339-4EB4-B8F3-1C16D10F7D66}" type="pres">
      <dgm:prSet presAssocID="{D8008323-DB67-4D60-B35C-651FFF98525B}" presName="horz1" presStyleCnt="0"/>
      <dgm:spPr/>
    </dgm:pt>
    <dgm:pt modelId="{E492800E-E46F-44E5-862E-0159C913F33C}" type="pres">
      <dgm:prSet presAssocID="{D8008323-DB67-4D60-B35C-651FFF98525B}" presName="tx1" presStyleLbl="revTx" presStyleIdx="0" presStyleCnt="11"/>
      <dgm:spPr/>
    </dgm:pt>
    <dgm:pt modelId="{E4A8FB41-851A-4F9C-B701-94D736339B96}" type="pres">
      <dgm:prSet presAssocID="{D8008323-DB67-4D60-B35C-651FFF98525B}" presName="vert1" presStyleCnt="0"/>
      <dgm:spPr/>
    </dgm:pt>
    <dgm:pt modelId="{B32FA026-5B9F-4586-ABA7-96C8039D6FA8}" type="pres">
      <dgm:prSet presAssocID="{8C8F7739-B9C1-42F2-BB38-00F68B0BE4DE}" presName="thickLine" presStyleLbl="alignNode1" presStyleIdx="1" presStyleCnt="11"/>
      <dgm:spPr/>
    </dgm:pt>
    <dgm:pt modelId="{2BFD9C7C-EAE0-4D61-915D-657E452EADC7}" type="pres">
      <dgm:prSet presAssocID="{8C8F7739-B9C1-42F2-BB38-00F68B0BE4DE}" presName="horz1" presStyleCnt="0"/>
      <dgm:spPr/>
    </dgm:pt>
    <dgm:pt modelId="{E27B3B94-8AD3-4F54-A6C5-C74206DD624E}" type="pres">
      <dgm:prSet presAssocID="{8C8F7739-B9C1-42F2-BB38-00F68B0BE4DE}" presName="tx1" presStyleLbl="revTx" presStyleIdx="1" presStyleCnt="11"/>
      <dgm:spPr/>
    </dgm:pt>
    <dgm:pt modelId="{BC5A2E34-4668-41DF-A2DF-851BBAD4214B}" type="pres">
      <dgm:prSet presAssocID="{8C8F7739-B9C1-42F2-BB38-00F68B0BE4DE}" presName="vert1" presStyleCnt="0"/>
      <dgm:spPr/>
    </dgm:pt>
    <dgm:pt modelId="{3316BFF2-4C1A-437D-A027-C7BCC94AE072}" type="pres">
      <dgm:prSet presAssocID="{B2756B75-ADF1-4E0A-A3A8-11E312FA4D22}" presName="thickLine" presStyleLbl="alignNode1" presStyleIdx="2" presStyleCnt="11"/>
      <dgm:spPr/>
    </dgm:pt>
    <dgm:pt modelId="{167D2D71-FA4A-41B7-9D75-467B882FCDD2}" type="pres">
      <dgm:prSet presAssocID="{B2756B75-ADF1-4E0A-A3A8-11E312FA4D22}" presName="horz1" presStyleCnt="0"/>
      <dgm:spPr/>
    </dgm:pt>
    <dgm:pt modelId="{815D4A7B-56F0-4E7C-AB54-514A8100AEE9}" type="pres">
      <dgm:prSet presAssocID="{B2756B75-ADF1-4E0A-A3A8-11E312FA4D22}" presName="tx1" presStyleLbl="revTx" presStyleIdx="2" presStyleCnt="11"/>
      <dgm:spPr/>
    </dgm:pt>
    <dgm:pt modelId="{C1C3FCF7-9845-48F0-8AA2-EBDCFF773E04}" type="pres">
      <dgm:prSet presAssocID="{B2756B75-ADF1-4E0A-A3A8-11E312FA4D22}" presName="vert1" presStyleCnt="0"/>
      <dgm:spPr/>
    </dgm:pt>
    <dgm:pt modelId="{1C830976-F5A8-4E5C-B803-E27DA55F4D26}" type="pres">
      <dgm:prSet presAssocID="{FCC3D551-5546-4EF9-BEA2-277C51486F19}" presName="thickLine" presStyleLbl="alignNode1" presStyleIdx="3" presStyleCnt="11"/>
      <dgm:spPr/>
    </dgm:pt>
    <dgm:pt modelId="{4F23FB7D-0472-429A-8645-71D4B96AA5AF}" type="pres">
      <dgm:prSet presAssocID="{FCC3D551-5546-4EF9-BEA2-277C51486F19}" presName="horz1" presStyleCnt="0"/>
      <dgm:spPr/>
    </dgm:pt>
    <dgm:pt modelId="{3666E063-52C8-4927-96BD-9C5952FC0BF2}" type="pres">
      <dgm:prSet presAssocID="{FCC3D551-5546-4EF9-BEA2-277C51486F19}" presName="tx1" presStyleLbl="revTx" presStyleIdx="3" presStyleCnt="11"/>
      <dgm:spPr/>
    </dgm:pt>
    <dgm:pt modelId="{8F691C67-9513-4E13-8BD2-583CFB9D9964}" type="pres">
      <dgm:prSet presAssocID="{FCC3D551-5546-4EF9-BEA2-277C51486F19}" presName="vert1" presStyleCnt="0"/>
      <dgm:spPr/>
    </dgm:pt>
    <dgm:pt modelId="{149F45BC-4B8D-42C4-A7BF-07058731708E}" type="pres">
      <dgm:prSet presAssocID="{017DF300-89B3-49C5-86D9-93E336CAEF00}" presName="thickLine" presStyleLbl="alignNode1" presStyleIdx="4" presStyleCnt="11"/>
      <dgm:spPr/>
    </dgm:pt>
    <dgm:pt modelId="{1E7FAE48-DCB9-4D5B-90E3-2DE23255BD45}" type="pres">
      <dgm:prSet presAssocID="{017DF300-89B3-49C5-86D9-93E336CAEF00}" presName="horz1" presStyleCnt="0"/>
      <dgm:spPr/>
    </dgm:pt>
    <dgm:pt modelId="{B84E7167-9FF8-426E-A74A-A0D5738413CE}" type="pres">
      <dgm:prSet presAssocID="{017DF300-89B3-49C5-86D9-93E336CAEF00}" presName="tx1" presStyleLbl="revTx" presStyleIdx="4" presStyleCnt="11"/>
      <dgm:spPr/>
    </dgm:pt>
    <dgm:pt modelId="{540BD3D6-3DAB-45FA-9F47-60BD64D72F49}" type="pres">
      <dgm:prSet presAssocID="{017DF300-89B3-49C5-86D9-93E336CAEF00}" presName="vert1" presStyleCnt="0"/>
      <dgm:spPr/>
    </dgm:pt>
    <dgm:pt modelId="{D02C6F10-F7F7-493D-86DB-6B7165989917}" type="pres">
      <dgm:prSet presAssocID="{FEA9BC56-CE8D-4C97-8A3E-4467ABF58063}" presName="thickLine" presStyleLbl="alignNode1" presStyleIdx="5" presStyleCnt="11"/>
      <dgm:spPr/>
    </dgm:pt>
    <dgm:pt modelId="{C28A67DD-93DB-4AE3-936D-A036D3DB11BB}" type="pres">
      <dgm:prSet presAssocID="{FEA9BC56-CE8D-4C97-8A3E-4467ABF58063}" presName="horz1" presStyleCnt="0"/>
      <dgm:spPr/>
    </dgm:pt>
    <dgm:pt modelId="{3B04AF4B-B43F-48A2-BAE3-E7209866ABBB}" type="pres">
      <dgm:prSet presAssocID="{FEA9BC56-CE8D-4C97-8A3E-4467ABF58063}" presName="tx1" presStyleLbl="revTx" presStyleIdx="5" presStyleCnt="11"/>
      <dgm:spPr/>
    </dgm:pt>
    <dgm:pt modelId="{B24FFF3F-137F-46E2-A50B-78AB4E593361}" type="pres">
      <dgm:prSet presAssocID="{FEA9BC56-CE8D-4C97-8A3E-4467ABF58063}" presName="vert1" presStyleCnt="0"/>
      <dgm:spPr/>
    </dgm:pt>
    <dgm:pt modelId="{3833A993-EDBA-4A82-B53B-D95BC8B0C309}" type="pres">
      <dgm:prSet presAssocID="{D33129CC-E903-4B09-ADA4-B974A2B4AEE2}" presName="thickLine" presStyleLbl="alignNode1" presStyleIdx="6" presStyleCnt="11"/>
      <dgm:spPr/>
    </dgm:pt>
    <dgm:pt modelId="{E837901B-1A4E-46C1-A37F-F5EEDC9780D7}" type="pres">
      <dgm:prSet presAssocID="{D33129CC-E903-4B09-ADA4-B974A2B4AEE2}" presName="horz1" presStyleCnt="0"/>
      <dgm:spPr/>
    </dgm:pt>
    <dgm:pt modelId="{F145AA07-9B68-4852-BFE6-CFD5DC00785B}" type="pres">
      <dgm:prSet presAssocID="{D33129CC-E903-4B09-ADA4-B974A2B4AEE2}" presName="tx1" presStyleLbl="revTx" presStyleIdx="6" presStyleCnt="11"/>
      <dgm:spPr/>
    </dgm:pt>
    <dgm:pt modelId="{E8D772A3-C52A-4197-8BAD-5D07771E4669}" type="pres">
      <dgm:prSet presAssocID="{D33129CC-E903-4B09-ADA4-B974A2B4AEE2}" presName="vert1" presStyleCnt="0"/>
      <dgm:spPr/>
    </dgm:pt>
    <dgm:pt modelId="{8E98B336-8071-4C19-B562-DB92E44460C2}" type="pres">
      <dgm:prSet presAssocID="{A2D09CFE-6659-4510-B165-E9CD0050750B}" presName="thickLine" presStyleLbl="alignNode1" presStyleIdx="7" presStyleCnt="11"/>
      <dgm:spPr/>
    </dgm:pt>
    <dgm:pt modelId="{1DFB5131-7903-4C2F-8E7A-D6F6862F0B1F}" type="pres">
      <dgm:prSet presAssocID="{A2D09CFE-6659-4510-B165-E9CD0050750B}" presName="horz1" presStyleCnt="0"/>
      <dgm:spPr/>
    </dgm:pt>
    <dgm:pt modelId="{67A815A0-52D2-4358-B142-CAD52EA22FFD}" type="pres">
      <dgm:prSet presAssocID="{A2D09CFE-6659-4510-B165-E9CD0050750B}" presName="tx1" presStyleLbl="revTx" presStyleIdx="7" presStyleCnt="11"/>
      <dgm:spPr/>
    </dgm:pt>
    <dgm:pt modelId="{16D1C716-BD58-47B5-A04F-AD3339CCF93A}" type="pres">
      <dgm:prSet presAssocID="{A2D09CFE-6659-4510-B165-E9CD0050750B}" presName="vert1" presStyleCnt="0"/>
      <dgm:spPr/>
    </dgm:pt>
    <dgm:pt modelId="{D4259457-531A-409A-851A-93C41DF5FA73}" type="pres">
      <dgm:prSet presAssocID="{B9263083-74E7-4586-85F2-2BF2DD31764A}" presName="thickLine" presStyleLbl="alignNode1" presStyleIdx="8" presStyleCnt="11"/>
      <dgm:spPr/>
    </dgm:pt>
    <dgm:pt modelId="{C20DAC1A-0407-4783-9912-5FD615FDDD05}" type="pres">
      <dgm:prSet presAssocID="{B9263083-74E7-4586-85F2-2BF2DD31764A}" presName="horz1" presStyleCnt="0"/>
      <dgm:spPr/>
    </dgm:pt>
    <dgm:pt modelId="{A9CEC34B-DA7B-45FA-81BA-1710BFBD8275}" type="pres">
      <dgm:prSet presAssocID="{B9263083-74E7-4586-85F2-2BF2DD31764A}" presName="tx1" presStyleLbl="revTx" presStyleIdx="8" presStyleCnt="11"/>
      <dgm:spPr/>
    </dgm:pt>
    <dgm:pt modelId="{FE761DC9-A3B9-4938-94F8-CCE503044549}" type="pres">
      <dgm:prSet presAssocID="{B9263083-74E7-4586-85F2-2BF2DD31764A}" presName="vert1" presStyleCnt="0"/>
      <dgm:spPr/>
    </dgm:pt>
    <dgm:pt modelId="{A39BA7A4-842F-4A16-A51B-2B509511A1B7}" type="pres">
      <dgm:prSet presAssocID="{4DF3B82C-66A2-4EF8-8401-EFA3F988D7DA}" presName="thickLine" presStyleLbl="alignNode1" presStyleIdx="9" presStyleCnt="11"/>
      <dgm:spPr/>
    </dgm:pt>
    <dgm:pt modelId="{F96D1F0D-BC91-4B0D-9579-8AFAF39C30EA}" type="pres">
      <dgm:prSet presAssocID="{4DF3B82C-66A2-4EF8-8401-EFA3F988D7DA}" presName="horz1" presStyleCnt="0"/>
      <dgm:spPr/>
    </dgm:pt>
    <dgm:pt modelId="{E5EAB20F-975F-4D14-BDD2-5C97A2AC0FA8}" type="pres">
      <dgm:prSet presAssocID="{4DF3B82C-66A2-4EF8-8401-EFA3F988D7DA}" presName="tx1" presStyleLbl="revTx" presStyleIdx="9" presStyleCnt="11"/>
      <dgm:spPr/>
    </dgm:pt>
    <dgm:pt modelId="{B444FD12-2B91-42D2-B095-67F7886892EE}" type="pres">
      <dgm:prSet presAssocID="{4DF3B82C-66A2-4EF8-8401-EFA3F988D7DA}" presName="vert1" presStyleCnt="0"/>
      <dgm:spPr/>
    </dgm:pt>
    <dgm:pt modelId="{7E20EF63-29DD-42FD-8B3E-8B7547C5A281}" type="pres">
      <dgm:prSet presAssocID="{60237DA4-BE82-4A12-9535-3B7197A43692}" presName="thickLine" presStyleLbl="alignNode1" presStyleIdx="10" presStyleCnt="11"/>
      <dgm:spPr/>
    </dgm:pt>
    <dgm:pt modelId="{A760F955-7C46-414B-B167-46516CF792D1}" type="pres">
      <dgm:prSet presAssocID="{60237DA4-BE82-4A12-9535-3B7197A43692}" presName="horz1" presStyleCnt="0"/>
      <dgm:spPr/>
    </dgm:pt>
    <dgm:pt modelId="{1399D50D-A852-4AAD-BFAC-BC9FC3850B6F}" type="pres">
      <dgm:prSet presAssocID="{60237DA4-BE82-4A12-9535-3B7197A43692}" presName="tx1" presStyleLbl="revTx" presStyleIdx="10" presStyleCnt="11"/>
      <dgm:spPr/>
    </dgm:pt>
    <dgm:pt modelId="{C7C9F8D2-7750-4CEF-9073-40C96D8D64F2}" type="pres">
      <dgm:prSet presAssocID="{60237DA4-BE82-4A12-9535-3B7197A43692}" presName="vert1" presStyleCnt="0"/>
      <dgm:spPr/>
    </dgm:pt>
  </dgm:ptLst>
  <dgm:cxnLst>
    <dgm:cxn modelId="{C68DD407-7F2B-4B10-87C7-001D2B1ADCC8}" srcId="{CDCF8AA9-1390-44A6-880B-D21F42EA68B8}" destId="{017DF300-89B3-49C5-86D9-93E336CAEF00}" srcOrd="4" destOrd="0" parTransId="{04A40880-6DCE-4522-85FA-5C1670A077CA}" sibTransId="{CD90ECF5-9EFD-4F12-AE80-9D0464AD8024}"/>
    <dgm:cxn modelId="{1B272031-50A7-403A-AA0A-B27CB00DF885}" type="presOf" srcId="{60237DA4-BE82-4A12-9535-3B7197A43692}" destId="{1399D50D-A852-4AAD-BFAC-BC9FC3850B6F}" srcOrd="0" destOrd="0" presId="urn:microsoft.com/office/officeart/2008/layout/LinedList"/>
    <dgm:cxn modelId="{175B2031-D4AA-4570-937D-EED384BBF08E}" type="presOf" srcId="{CDCF8AA9-1390-44A6-880B-D21F42EA68B8}" destId="{97CED409-C96A-4AF4-8EEC-FC3B9B2305D4}" srcOrd="0" destOrd="0" presId="urn:microsoft.com/office/officeart/2008/layout/LinedList"/>
    <dgm:cxn modelId="{BB39B437-87C6-4E31-919F-43B15D047A47}" type="presOf" srcId="{B2756B75-ADF1-4E0A-A3A8-11E312FA4D22}" destId="{815D4A7B-56F0-4E7C-AB54-514A8100AEE9}" srcOrd="0" destOrd="0" presId="urn:microsoft.com/office/officeart/2008/layout/LinedList"/>
    <dgm:cxn modelId="{5CD0443E-7BDE-4E36-933F-9884035E4DD0}" type="presOf" srcId="{4DF3B82C-66A2-4EF8-8401-EFA3F988D7DA}" destId="{E5EAB20F-975F-4D14-BDD2-5C97A2AC0FA8}" srcOrd="0" destOrd="0" presId="urn:microsoft.com/office/officeart/2008/layout/LinedList"/>
    <dgm:cxn modelId="{76622C5B-6D5C-4B5C-AFD3-FA1943A9B0BF}" type="presOf" srcId="{A2D09CFE-6659-4510-B165-E9CD0050750B}" destId="{67A815A0-52D2-4358-B142-CAD52EA22FFD}" srcOrd="0" destOrd="0" presId="urn:microsoft.com/office/officeart/2008/layout/LinedList"/>
    <dgm:cxn modelId="{A24C5F62-2E2A-447C-AD93-3BABA99C4A9F}" srcId="{CDCF8AA9-1390-44A6-880B-D21F42EA68B8}" destId="{FCC3D551-5546-4EF9-BEA2-277C51486F19}" srcOrd="3" destOrd="0" parTransId="{331A46E8-3773-4C98-B18C-A3E5CEF7A599}" sibTransId="{F306142F-3565-42C1-A3CA-31E2389C9DE2}"/>
    <dgm:cxn modelId="{D5B09967-2087-44F5-965C-B5C6AFFCB4DC}" srcId="{CDCF8AA9-1390-44A6-880B-D21F42EA68B8}" destId="{B2756B75-ADF1-4E0A-A3A8-11E312FA4D22}" srcOrd="2" destOrd="0" parTransId="{7BE2F409-6445-4757-A402-536AE04D760B}" sibTransId="{DA97447F-1A26-4760-94EA-4749C179F052}"/>
    <dgm:cxn modelId="{3E17556E-1230-4D57-A4A9-2F13E3DAE61D}" srcId="{CDCF8AA9-1390-44A6-880B-D21F42EA68B8}" destId="{60237DA4-BE82-4A12-9535-3B7197A43692}" srcOrd="10" destOrd="0" parTransId="{7EDB7C91-E9BC-4AC9-AD20-F3ABE7ADAE0F}" sibTransId="{F5BB1AAB-1DE4-4521-BCFE-5AC491B6E743}"/>
    <dgm:cxn modelId="{914A7D53-7C00-4C79-9DC9-1B6D1FCDB619}" srcId="{CDCF8AA9-1390-44A6-880B-D21F42EA68B8}" destId="{B9263083-74E7-4586-85F2-2BF2DD31764A}" srcOrd="8" destOrd="0" parTransId="{6889F5A5-E17B-4741-91B7-8C0EB99BB9B9}" sibTransId="{B4ECB88C-6FA3-4E94-9212-8E830429EB3D}"/>
    <dgm:cxn modelId="{2DAB1881-387D-4B9C-BC93-5781A23708D9}" srcId="{CDCF8AA9-1390-44A6-880B-D21F42EA68B8}" destId="{A2D09CFE-6659-4510-B165-E9CD0050750B}" srcOrd="7" destOrd="0" parTransId="{0468146A-5C81-4B11-AB81-D44B5E26E130}" sibTransId="{A1A89334-00F2-4B52-A7AF-24564E7EE908}"/>
    <dgm:cxn modelId="{96411B91-65EA-40EE-8BA5-CCD712CD0536}" srcId="{CDCF8AA9-1390-44A6-880B-D21F42EA68B8}" destId="{4DF3B82C-66A2-4EF8-8401-EFA3F988D7DA}" srcOrd="9" destOrd="0" parTransId="{CA08194D-B71C-493D-B4DC-D48A21AEB9C5}" sibTransId="{A34485FB-BA4E-4340-B5DD-18CECFA355A4}"/>
    <dgm:cxn modelId="{3B30809C-5DF9-4916-8E1B-60FAA15039CD}" type="presOf" srcId="{B9263083-74E7-4586-85F2-2BF2DD31764A}" destId="{A9CEC34B-DA7B-45FA-81BA-1710BFBD8275}" srcOrd="0" destOrd="0" presId="urn:microsoft.com/office/officeart/2008/layout/LinedList"/>
    <dgm:cxn modelId="{6A3ABAB9-F0B0-454D-BC67-A5086C2FAD44}" type="presOf" srcId="{D8008323-DB67-4D60-B35C-651FFF98525B}" destId="{E492800E-E46F-44E5-862E-0159C913F33C}" srcOrd="0" destOrd="0" presId="urn:microsoft.com/office/officeart/2008/layout/LinedList"/>
    <dgm:cxn modelId="{FBC730BE-5014-445D-9119-1ED8FA0D8E17}" type="presOf" srcId="{FEA9BC56-CE8D-4C97-8A3E-4467ABF58063}" destId="{3B04AF4B-B43F-48A2-BAE3-E7209866ABBB}" srcOrd="0" destOrd="0" presId="urn:microsoft.com/office/officeart/2008/layout/LinedList"/>
    <dgm:cxn modelId="{F038D8CF-640E-4E5E-86E1-BE9D1D062C42}" type="presOf" srcId="{D33129CC-E903-4B09-ADA4-B974A2B4AEE2}" destId="{F145AA07-9B68-4852-BFE6-CFD5DC00785B}" srcOrd="0" destOrd="0" presId="urn:microsoft.com/office/officeart/2008/layout/LinedList"/>
    <dgm:cxn modelId="{791A43D2-6904-463F-978A-0945FACD5A39}" type="presOf" srcId="{FCC3D551-5546-4EF9-BEA2-277C51486F19}" destId="{3666E063-52C8-4927-96BD-9C5952FC0BF2}" srcOrd="0" destOrd="0" presId="urn:microsoft.com/office/officeart/2008/layout/LinedList"/>
    <dgm:cxn modelId="{7058DCE4-CB50-43CE-8165-DB6DBB4CEDDA}" srcId="{CDCF8AA9-1390-44A6-880B-D21F42EA68B8}" destId="{FEA9BC56-CE8D-4C97-8A3E-4467ABF58063}" srcOrd="5" destOrd="0" parTransId="{22EC7C57-D8EB-4502-82A1-3BF356C2F0BD}" sibTransId="{7C305896-5195-4E84-93C7-7A39FD2F500E}"/>
    <dgm:cxn modelId="{8684A2E9-D708-4355-B72F-D990B4594BC3}" type="presOf" srcId="{017DF300-89B3-49C5-86D9-93E336CAEF00}" destId="{B84E7167-9FF8-426E-A74A-A0D5738413CE}" srcOrd="0" destOrd="0" presId="urn:microsoft.com/office/officeart/2008/layout/LinedList"/>
    <dgm:cxn modelId="{7EEFFDE9-7CD3-40A8-B100-E0CDA27FE4CF}" srcId="{CDCF8AA9-1390-44A6-880B-D21F42EA68B8}" destId="{D33129CC-E903-4B09-ADA4-B974A2B4AEE2}" srcOrd="6" destOrd="0" parTransId="{46DFCB9E-75B5-42D8-A177-C2312C2EC1E8}" sibTransId="{33D17BED-C960-42EB-BDEC-E89189FB2B06}"/>
    <dgm:cxn modelId="{8C9890F1-944E-4505-ADA5-2B46C0FD117E}" type="presOf" srcId="{8C8F7739-B9C1-42F2-BB38-00F68B0BE4DE}" destId="{E27B3B94-8AD3-4F54-A6C5-C74206DD624E}" srcOrd="0" destOrd="0" presId="urn:microsoft.com/office/officeart/2008/layout/LinedList"/>
    <dgm:cxn modelId="{CC9D1EFB-A5B4-499A-837E-54AF67D462F9}" srcId="{CDCF8AA9-1390-44A6-880B-D21F42EA68B8}" destId="{D8008323-DB67-4D60-B35C-651FFF98525B}" srcOrd="0" destOrd="0" parTransId="{97640CD8-393C-46AB-B7BE-0A231F08D434}" sibTransId="{094B4128-4B39-4AC9-A599-3E9AF1557C89}"/>
    <dgm:cxn modelId="{A0343FFF-F563-40CB-B0C6-5281D22877E4}" srcId="{CDCF8AA9-1390-44A6-880B-D21F42EA68B8}" destId="{8C8F7739-B9C1-42F2-BB38-00F68B0BE4DE}" srcOrd="1" destOrd="0" parTransId="{55F62783-565F-412D-9590-FCD6611511EC}" sibTransId="{2CEC659E-1078-4416-BECD-64953557AC4E}"/>
    <dgm:cxn modelId="{416A0E84-C93C-40C4-A65D-2C80ED451DF4}" type="presParOf" srcId="{97CED409-C96A-4AF4-8EEC-FC3B9B2305D4}" destId="{BC5AB8E2-81D1-425A-B2C1-FF9787C489CF}" srcOrd="0" destOrd="0" presId="urn:microsoft.com/office/officeart/2008/layout/LinedList"/>
    <dgm:cxn modelId="{746E8774-B59E-4E11-B47B-E43022844B12}" type="presParOf" srcId="{97CED409-C96A-4AF4-8EEC-FC3B9B2305D4}" destId="{4852F8DC-8339-4EB4-B8F3-1C16D10F7D66}" srcOrd="1" destOrd="0" presId="urn:microsoft.com/office/officeart/2008/layout/LinedList"/>
    <dgm:cxn modelId="{8436ADCA-779F-4A82-A68C-AB46B2F390D7}" type="presParOf" srcId="{4852F8DC-8339-4EB4-B8F3-1C16D10F7D66}" destId="{E492800E-E46F-44E5-862E-0159C913F33C}" srcOrd="0" destOrd="0" presId="urn:microsoft.com/office/officeart/2008/layout/LinedList"/>
    <dgm:cxn modelId="{713B7DB8-B17B-4921-A8A2-09A18037BE06}" type="presParOf" srcId="{4852F8DC-8339-4EB4-B8F3-1C16D10F7D66}" destId="{E4A8FB41-851A-4F9C-B701-94D736339B96}" srcOrd="1" destOrd="0" presId="urn:microsoft.com/office/officeart/2008/layout/LinedList"/>
    <dgm:cxn modelId="{F9C1A78B-7A6B-4B16-8466-FCAA0F181085}" type="presParOf" srcId="{97CED409-C96A-4AF4-8EEC-FC3B9B2305D4}" destId="{B32FA026-5B9F-4586-ABA7-96C8039D6FA8}" srcOrd="2" destOrd="0" presId="urn:microsoft.com/office/officeart/2008/layout/LinedList"/>
    <dgm:cxn modelId="{36F4F721-1B93-4012-B45B-1537AE67B7AE}" type="presParOf" srcId="{97CED409-C96A-4AF4-8EEC-FC3B9B2305D4}" destId="{2BFD9C7C-EAE0-4D61-915D-657E452EADC7}" srcOrd="3" destOrd="0" presId="urn:microsoft.com/office/officeart/2008/layout/LinedList"/>
    <dgm:cxn modelId="{88984DC5-BA61-4A62-84E9-CF9D2E4065C0}" type="presParOf" srcId="{2BFD9C7C-EAE0-4D61-915D-657E452EADC7}" destId="{E27B3B94-8AD3-4F54-A6C5-C74206DD624E}" srcOrd="0" destOrd="0" presId="urn:microsoft.com/office/officeart/2008/layout/LinedList"/>
    <dgm:cxn modelId="{E410B01A-11FB-4BA1-9196-78E14D2225B6}" type="presParOf" srcId="{2BFD9C7C-EAE0-4D61-915D-657E452EADC7}" destId="{BC5A2E34-4668-41DF-A2DF-851BBAD4214B}" srcOrd="1" destOrd="0" presId="urn:microsoft.com/office/officeart/2008/layout/LinedList"/>
    <dgm:cxn modelId="{305CC8C7-7AEF-4CB0-B470-3AC657A07F39}" type="presParOf" srcId="{97CED409-C96A-4AF4-8EEC-FC3B9B2305D4}" destId="{3316BFF2-4C1A-437D-A027-C7BCC94AE072}" srcOrd="4" destOrd="0" presId="urn:microsoft.com/office/officeart/2008/layout/LinedList"/>
    <dgm:cxn modelId="{853799DA-A72E-49EE-AB05-48FEBE81F9A6}" type="presParOf" srcId="{97CED409-C96A-4AF4-8EEC-FC3B9B2305D4}" destId="{167D2D71-FA4A-41B7-9D75-467B882FCDD2}" srcOrd="5" destOrd="0" presId="urn:microsoft.com/office/officeart/2008/layout/LinedList"/>
    <dgm:cxn modelId="{67C9DE12-7E79-4214-9A7C-5C0C8AA755DD}" type="presParOf" srcId="{167D2D71-FA4A-41B7-9D75-467B882FCDD2}" destId="{815D4A7B-56F0-4E7C-AB54-514A8100AEE9}" srcOrd="0" destOrd="0" presId="urn:microsoft.com/office/officeart/2008/layout/LinedList"/>
    <dgm:cxn modelId="{5573602F-9890-4E97-9976-6E77B4F85587}" type="presParOf" srcId="{167D2D71-FA4A-41B7-9D75-467B882FCDD2}" destId="{C1C3FCF7-9845-48F0-8AA2-EBDCFF773E04}" srcOrd="1" destOrd="0" presId="urn:microsoft.com/office/officeart/2008/layout/LinedList"/>
    <dgm:cxn modelId="{4915ADD0-0551-425A-806A-296D809D661B}" type="presParOf" srcId="{97CED409-C96A-4AF4-8EEC-FC3B9B2305D4}" destId="{1C830976-F5A8-4E5C-B803-E27DA55F4D26}" srcOrd="6" destOrd="0" presId="urn:microsoft.com/office/officeart/2008/layout/LinedList"/>
    <dgm:cxn modelId="{DA5CE1BC-F635-42A8-B9E6-076D4DA4B90F}" type="presParOf" srcId="{97CED409-C96A-4AF4-8EEC-FC3B9B2305D4}" destId="{4F23FB7D-0472-429A-8645-71D4B96AA5AF}" srcOrd="7" destOrd="0" presId="urn:microsoft.com/office/officeart/2008/layout/LinedList"/>
    <dgm:cxn modelId="{ECAA5AA5-1299-413C-9A48-20F9204B6A0E}" type="presParOf" srcId="{4F23FB7D-0472-429A-8645-71D4B96AA5AF}" destId="{3666E063-52C8-4927-96BD-9C5952FC0BF2}" srcOrd="0" destOrd="0" presId="urn:microsoft.com/office/officeart/2008/layout/LinedList"/>
    <dgm:cxn modelId="{0502169F-52F8-417C-8AC1-628F30602986}" type="presParOf" srcId="{4F23FB7D-0472-429A-8645-71D4B96AA5AF}" destId="{8F691C67-9513-4E13-8BD2-583CFB9D9964}" srcOrd="1" destOrd="0" presId="urn:microsoft.com/office/officeart/2008/layout/LinedList"/>
    <dgm:cxn modelId="{BA1E3FDC-BFD2-4A44-A0A1-5BBDDBC0F190}" type="presParOf" srcId="{97CED409-C96A-4AF4-8EEC-FC3B9B2305D4}" destId="{149F45BC-4B8D-42C4-A7BF-07058731708E}" srcOrd="8" destOrd="0" presId="urn:microsoft.com/office/officeart/2008/layout/LinedList"/>
    <dgm:cxn modelId="{790FE72C-B5CA-410C-8DB0-57C471106C7B}" type="presParOf" srcId="{97CED409-C96A-4AF4-8EEC-FC3B9B2305D4}" destId="{1E7FAE48-DCB9-4D5B-90E3-2DE23255BD45}" srcOrd="9" destOrd="0" presId="urn:microsoft.com/office/officeart/2008/layout/LinedList"/>
    <dgm:cxn modelId="{0AFB2E68-4F6A-4DA4-AA44-0BF93D41B5EC}" type="presParOf" srcId="{1E7FAE48-DCB9-4D5B-90E3-2DE23255BD45}" destId="{B84E7167-9FF8-426E-A74A-A0D5738413CE}" srcOrd="0" destOrd="0" presId="urn:microsoft.com/office/officeart/2008/layout/LinedList"/>
    <dgm:cxn modelId="{553050FD-F540-4D5D-95AC-EA2A5164170C}" type="presParOf" srcId="{1E7FAE48-DCB9-4D5B-90E3-2DE23255BD45}" destId="{540BD3D6-3DAB-45FA-9F47-60BD64D72F49}" srcOrd="1" destOrd="0" presId="urn:microsoft.com/office/officeart/2008/layout/LinedList"/>
    <dgm:cxn modelId="{67AE5B2E-765D-4962-BBCA-18E2B7E6C7B0}" type="presParOf" srcId="{97CED409-C96A-4AF4-8EEC-FC3B9B2305D4}" destId="{D02C6F10-F7F7-493D-86DB-6B7165989917}" srcOrd="10" destOrd="0" presId="urn:microsoft.com/office/officeart/2008/layout/LinedList"/>
    <dgm:cxn modelId="{CF4634C1-DBFE-4D5F-97F3-A35252FA8E96}" type="presParOf" srcId="{97CED409-C96A-4AF4-8EEC-FC3B9B2305D4}" destId="{C28A67DD-93DB-4AE3-936D-A036D3DB11BB}" srcOrd="11" destOrd="0" presId="urn:microsoft.com/office/officeart/2008/layout/LinedList"/>
    <dgm:cxn modelId="{6B148309-D19F-448A-910C-D32A735F90FB}" type="presParOf" srcId="{C28A67DD-93DB-4AE3-936D-A036D3DB11BB}" destId="{3B04AF4B-B43F-48A2-BAE3-E7209866ABBB}" srcOrd="0" destOrd="0" presId="urn:microsoft.com/office/officeart/2008/layout/LinedList"/>
    <dgm:cxn modelId="{5FC6E2AF-D158-4C29-B339-B0648BC0CA3F}" type="presParOf" srcId="{C28A67DD-93DB-4AE3-936D-A036D3DB11BB}" destId="{B24FFF3F-137F-46E2-A50B-78AB4E593361}" srcOrd="1" destOrd="0" presId="urn:microsoft.com/office/officeart/2008/layout/LinedList"/>
    <dgm:cxn modelId="{807043B5-A853-4A2A-A385-79C0330C2CA0}" type="presParOf" srcId="{97CED409-C96A-4AF4-8EEC-FC3B9B2305D4}" destId="{3833A993-EDBA-4A82-B53B-D95BC8B0C309}" srcOrd="12" destOrd="0" presId="urn:microsoft.com/office/officeart/2008/layout/LinedList"/>
    <dgm:cxn modelId="{833DB396-4316-4394-BBFB-6B24C10A2F59}" type="presParOf" srcId="{97CED409-C96A-4AF4-8EEC-FC3B9B2305D4}" destId="{E837901B-1A4E-46C1-A37F-F5EEDC9780D7}" srcOrd="13" destOrd="0" presId="urn:microsoft.com/office/officeart/2008/layout/LinedList"/>
    <dgm:cxn modelId="{FF8B834F-D751-4FE0-AD20-5C88B3EFAE50}" type="presParOf" srcId="{E837901B-1A4E-46C1-A37F-F5EEDC9780D7}" destId="{F145AA07-9B68-4852-BFE6-CFD5DC00785B}" srcOrd="0" destOrd="0" presId="urn:microsoft.com/office/officeart/2008/layout/LinedList"/>
    <dgm:cxn modelId="{4D7FEA2D-CFF6-4679-B87F-D62807E31A95}" type="presParOf" srcId="{E837901B-1A4E-46C1-A37F-F5EEDC9780D7}" destId="{E8D772A3-C52A-4197-8BAD-5D07771E4669}" srcOrd="1" destOrd="0" presId="urn:microsoft.com/office/officeart/2008/layout/LinedList"/>
    <dgm:cxn modelId="{FB463463-3966-47FB-AB05-5DBB46F35995}" type="presParOf" srcId="{97CED409-C96A-4AF4-8EEC-FC3B9B2305D4}" destId="{8E98B336-8071-4C19-B562-DB92E44460C2}" srcOrd="14" destOrd="0" presId="urn:microsoft.com/office/officeart/2008/layout/LinedList"/>
    <dgm:cxn modelId="{0ABD40DD-9D28-41CF-BAF0-E9C019EEF4CA}" type="presParOf" srcId="{97CED409-C96A-4AF4-8EEC-FC3B9B2305D4}" destId="{1DFB5131-7903-4C2F-8E7A-D6F6862F0B1F}" srcOrd="15" destOrd="0" presId="urn:microsoft.com/office/officeart/2008/layout/LinedList"/>
    <dgm:cxn modelId="{4967E2B2-F153-40ED-8D24-6FDEB454D63F}" type="presParOf" srcId="{1DFB5131-7903-4C2F-8E7A-D6F6862F0B1F}" destId="{67A815A0-52D2-4358-B142-CAD52EA22FFD}" srcOrd="0" destOrd="0" presId="urn:microsoft.com/office/officeart/2008/layout/LinedList"/>
    <dgm:cxn modelId="{DC4C5E6F-AC84-494D-B220-7409C494302F}" type="presParOf" srcId="{1DFB5131-7903-4C2F-8E7A-D6F6862F0B1F}" destId="{16D1C716-BD58-47B5-A04F-AD3339CCF93A}" srcOrd="1" destOrd="0" presId="urn:microsoft.com/office/officeart/2008/layout/LinedList"/>
    <dgm:cxn modelId="{D094D693-F548-4534-B939-750577F2FCDD}" type="presParOf" srcId="{97CED409-C96A-4AF4-8EEC-FC3B9B2305D4}" destId="{D4259457-531A-409A-851A-93C41DF5FA73}" srcOrd="16" destOrd="0" presId="urn:microsoft.com/office/officeart/2008/layout/LinedList"/>
    <dgm:cxn modelId="{5AF712D7-1F77-4DA8-81A7-F99CD20F7F76}" type="presParOf" srcId="{97CED409-C96A-4AF4-8EEC-FC3B9B2305D4}" destId="{C20DAC1A-0407-4783-9912-5FD615FDDD05}" srcOrd="17" destOrd="0" presId="urn:microsoft.com/office/officeart/2008/layout/LinedList"/>
    <dgm:cxn modelId="{1C079E35-858A-4C7E-B9C0-2806F8220DBD}" type="presParOf" srcId="{C20DAC1A-0407-4783-9912-5FD615FDDD05}" destId="{A9CEC34B-DA7B-45FA-81BA-1710BFBD8275}" srcOrd="0" destOrd="0" presId="urn:microsoft.com/office/officeart/2008/layout/LinedList"/>
    <dgm:cxn modelId="{AB7360AB-54F3-4FC7-A399-5D1C986064CC}" type="presParOf" srcId="{C20DAC1A-0407-4783-9912-5FD615FDDD05}" destId="{FE761DC9-A3B9-4938-94F8-CCE503044549}" srcOrd="1" destOrd="0" presId="urn:microsoft.com/office/officeart/2008/layout/LinedList"/>
    <dgm:cxn modelId="{E4516F21-B9D8-4143-91AE-91DC96F7C116}" type="presParOf" srcId="{97CED409-C96A-4AF4-8EEC-FC3B9B2305D4}" destId="{A39BA7A4-842F-4A16-A51B-2B509511A1B7}" srcOrd="18" destOrd="0" presId="urn:microsoft.com/office/officeart/2008/layout/LinedList"/>
    <dgm:cxn modelId="{2FC65D37-DDEC-4064-81E4-810D0DB45032}" type="presParOf" srcId="{97CED409-C96A-4AF4-8EEC-FC3B9B2305D4}" destId="{F96D1F0D-BC91-4B0D-9579-8AFAF39C30EA}" srcOrd="19" destOrd="0" presId="urn:microsoft.com/office/officeart/2008/layout/LinedList"/>
    <dgm:cxn modelId="{28879965-3461-427B-8574-A44EECD9B62E}" type="presParOf" srcId="{F96D1F0D-BC91-4B0D-9579-8AFAF39C30EA}" destId="{E5EAB20F-975F-4D14-BDD2-5C97A2AC0FA8}" srcOrd="0" destOrd="0" presId="urn:microsoft.com/office/officeart/2008/layout/LinedList"/>
    <dgm:cxn modelId="{1A92C5B1-7E5E-4C89-A633-41C9F2079A26}" type="presParOf" srcId="{F96D1F0D-BC91-4B0D-9579-8AFAF39C30EA}" destId="{B444FD12-2B91-42D2-B095-67F7886892EE}" srcOrd="1" destOrd="0" presId="urn:microsoft.com/office/officeart/2008/layout/LinedList"/>
    <dgm:cxn modelId="{749478DA-3A5F-4F4A-A21E-4F4A30BB5B25}" type="presParOf" srcId="{97CED409-C96A-4AF4-8EEC-FC3B9B2305D4}" destId="{7E20EF63-29DD-42FD-8B3E-8B7547C5A281}" srcOrd="20" destOrd="0" presId="urn:microsoft.com/office/officeart/2008/layout/LinedList"/>
    <dgm:cxn modelId="{AAD24A35-ADE0-4DCF-B14F-BD56AA11E617}" type="presParOf" srcId="{97CED409-C96A-4AF4-8EEC-FC3B9B2305D4}" destId="{A760F955-7C46-414B-B167-46516CF792D1}" srcOrd="21" destOrd="0" presId="urn:microsoft.com/office/officeart/2008/layout/LinedList"/>
    <dgm:cxn modelId="{1FADA6B9-4313-460A-A8F4-54C3E8370086}" type="presParOf" srcId="{A760F955-7C46-414B-B167-46516CF792D1}" destId="{1399D50D-A852-4AAD-BFAC-BC9FC3850B6F}" srcOrd="0" destOrd="0" presId="urn:microsoft.com/office/officeart/2008/layout/LinedList"/>
    <dgm:cxn modelId="{C41BBC21-5EDD-4832-9F4B-8D7853D8DF37}" type="presParOf" srcId="{A760F955-7C46-414B-B167-46516CF792D1}" destId="{C7C9F8D2-7750-4CEF-9073-40C96D8D64F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AB8E2-81D1-425A-B2C1-FF9787C489CF}">
      <dsp:nvSpPr>
        <dsp:cNvPr id="0" name=""/>
        <dsp:cNvSpPr/>
      </dsp:nvSpPr>
      <dsp:spPr>
        <a:xfrm>
          <a:off x="0" y="2520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92800E-E46F-44E5-862E-0159C913F33C}">
      <dsp:nvSpPr>
        <dsp:cNvPr id="0" name=""/>
        <dsp:cNvSpPr/>
      </dsp:nvSpPr>
      <dsp:spPr>
        <a:xfrm>
          <a:off x="0" y="2520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DATAINNSAMLING I TO OMGANGER</a:t>
          </a:r>
          <a:endParaRPr lang="en-US" sz="1800" b="1" kern="1200" dirty="0"/>
        </a:p>
      </dsp:txBody>
      <dsp:txXfrm>
        <a:off x="0" y="2520"/>
        <a:ext cx="10905066" cy="468778"/>
      </dsp:txXfrm>
    </dsp:sp>
    <dsp:sp modelId="{B32FA026-5B9F-4586-ABA7-96C8039D6FA8}">
      <dsp:nvSpPr>
        <dsp:cNvPr id="0" name=""/>
        <dsp:cNvSpPr/>
      </dsp:nvSpPr>
      <dsp:spPr>
        <a:xfrm>
          <a:off x="0" y="471298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B3B94-8AD3-4F54-A6C5-C74206DD624E}">
      <dsp:nvSpPr>
        <dsp:cNvPr id="0" name=""/>
        <dsp:cNvSpPr/>
      </dsp:nvSpPr>
      <dsp:spPr>
        <a:xfrm>
          <a:off x="0" y="471298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COVERGENT MIXED METHODS RESEARCH DESIGN</a:t>
          </a:r>
          <a:endParaRPr lang="en-US" sz="1800" b="1" kern="1200" dirty="0"/>
        </a:p>
      </dsp:txBody>
      <dsp:txXfrm>
        <a:off x="0" y="471298"/>
        <a:ext cx="10905066" cy="468778"/>
      </dsp:txXfrm>
    </dsp:sp>
    <dsp:sp modelId="{3316BFF2-4C1A-437D-A027-C7BCC94AE072}">
      <dsp:nvSpPr>
        <dsp:cNvPr id="0" name=""/>
        <dsp:cNvSpPr/>
      </dsp:nvSpPr>
      <dsp:spPr>
        <a:xfrm>
          <a:off x="0" y="940077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D4A7B-56F0-4E7C-AB54-514A8100AEE9}">
      <dsp:nvSpPr>
        <dsp:cNvPr id="0" name=""/>
        <dsp:cNvSpPr/>
      </dsp:nvSpPr>
      <dsp:spPr>
        <a:xfrm>
          <a:off x="0" y="940077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Policydesign-data: </a:t>
          </a:r>
          <a:endParaRPr lang="en-US" sz="1800" b="1" kern="1200" dirty="0"/>
        </a:p>
      </dsp:txBody>
      <dsp:txXfrm>
        <a:off x="0" y="940077"/>
        <a:ext cx="10905066" cy="468778"/>
      </dsp:txXfrm>
    </dsp:sp>
    <dsp:sp modelId="{1C830976-F5A8-4E5C-B803-E27DA55F4D26}">
      <dsp:nvSpPr>
        <dsp:cNvPr id="0" name=""/>
        <dsp:cNvSpPr/>
      </dsp:nvSpPr>
      <dsp:spPr>
        <a:xfrm>
          <a:off x="0" y="1408856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66E063-52C8-4927-96BD-9C5952FC0BF2}">
      <dsp:nvSpPr>
        <dsp:cNvPr id="0" name=""/>
        <dsp:cNvSpPr/>
      </dsp:nvSpPr>
      <dsp:spPr>
        <a:xfrm>
          <a:off x="0" y="1408856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- Dokumentstudier og intervjuer</a:t>
          </a:r>
          <a:endParaRPr lang="en-US" sz="1800" kern="1200"/>
        </a:p>
      </dsp:txBody>
      <dsp:txXfrm>
        <a:off x="0" y="1408856"/>
        <a:ext cx="10905066" cy="468778"/>
      </dsp:txXfrm>
    </dsp:sp>
    <dsp:sp modelId="{149F45BC-4B8D-42C4-A7BF-07058731708E}">
      <dsp:nvSpPr>
        <dsp:cNvPr id="0" name=""/>
        <dsp:cNvSpPr/>
      </dsp:nvSpPr>
      <dsp:spPr>
        <a:xfrm>
          <a:off x="0" y="1877634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4E7167-9FF8-426E-A74A-A0D5738413CE}">
      <dsp:nvSpPr>
        <dsp:cNvPr id="0" name=""/>
        <dsp:cNvSpPr/>
      </dsp:nvSpPr>
      <dsp:spPr>
        <a:xfrm>
          <a:off x="0" y="1877634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Iverksettingsprosess-data:</a:t>
          </a:r>
          <a:endParaRPr lang="en-US" sz="1800" b="1" kern="1200" dirty="0"/>
        </a:p>
      </dsp:txBody>
      <dsp:txXfrm>
        <a:off x="0" y="1877634"/>
        <a:ext cx="10905066" cy="468778"/>
      </dsp:txXfrm>
    </dsp:sp>
    <dsp:sp modelId="{D02C6F10-F7F7-493D-86DB-6B7165989917}">
      <dsp:nvSpPr>
        <dsp:cNvPr id="0" name=""/>
        <dsp:cNvSpPr/>
      </dsp:nvSpPr>
      <dsp:spPr>
        <a:xfrm>
          <a:off x="0" y="2346413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04AF4B-B43F-48A2-BAE3-E7209866ABBB}">
      <dsp:nvSpPr>
        <dsp:cNvPr id="0" name=""/>
        <dsp:cNvSpPr/>
      </dsp:nvSpPr>
      <dsp:spPr>
        <a:xfrm>
          <a:off x="0" y="2346413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- 2x Dybdeintervjuer, observasjon og analyse av plandokumenter i 19 barnehager</a:t>
          </a:r>
          <a:endParaRPr lang="en-US" sz="1800" kern="1200"/>
        </a:p>
      </dsp:txBody>
      <dsp:txXfrm>
        <a:off x="0" y="2346413"/>
        <a:ext cx="10905066" cy="468778"/>
      </dsp:txXfrm>
    </dsp:sp>
    <dsp:sp modelId="{3833A993-EDBA-4A82-B53B-D95BC8B0C309}">
      <dsp:nvSpPr>
        <dsp:cNvPr id="0" name=""/>
        <dsp:cNvSpPr/>
      </dsp:nvSpPr>
      <dsp:spPr>
        <a:xfrm>
          <a:off x="0" y="2815192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5AA07-9B68-4852-BFE6-CFD5DC00785B}">
      <dsp:nvSpPr>
        <dsp:cNvPr id="0" name=""/>
        <dsp:cNvSpPr/>
      </dsp:nvSpPr>
      <dsp:spPr>
        <a:xfrm>
          <a:off x="0" y="2815192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Dybdeintervjuer med 14 offentlige og private barnehageeiere</a:t>
          </a:r>
          <a:endParaRPr lang="en-US" sz="1800" kern="1200"/>
        </a:p>
      </dsp:txBody>
      <dsp:txXfrm>
        <a:off x="0" y="2815192"/>
        <a:ext cx="10905066" cy="468778"/>
      </dsp:txXfrm>
    </dsp:sp>
    <dsp:sp modelId="{8E98B336-8071-4C19-B562-DB92E44460C2}">
      <dsp:nvSpPr>
        <dsp:cNvPr id="0" name=""/>
        <dsp:cNvSpPr/>
      </dsp:nvSpPr>
      <dsp:spPr>
        <a:xfrm>
          <a:off x="0" y="3283971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A815A0-52D2-4358-B142-CAD52EA22FFD}">
      <dsp:nvSpPr>
        <dsp:cNvPr id="0" name=""/>
        <dsp:cNvSpPr/>
      </dsp:nvSpPr>
      <dsp:spPr>
        <a:xfrm>
          <a:off x="0" y="3283971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Tilsynsrapporter fra utvalgte kommuner</a:t>
          </a:r>
          <a:endParaRPr lang="en-US" sz="1800" kern="1200" dirty="0"/>
        </a:p>
      </dsp:txBody>
      <dsp:txXfrm>
        <a:off x="0" y="3283971"/>
        <a:ext cx="10905066" cy="468778"/>
      </dsp:txXfrm>
    </dsp:sp>
    <dsp:sp modelId="{D4259457-531A-409A-851A-93C41DF5FA73}">
      <dsp:nvSpPr>
        <dsp:cNvPr id="0" name=""/>
        <dsp:cNvSpPr/>
      </dsp:nvSpPr>
      <dsp:spPr>
        <a:xfrm>
          <a:off x="0" y="3752749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CEC34B-DA7B-45FA-81BA-1710BFBD8275}">
      <dsp:nvSpPr>
        <dsp:cNvPr id="0" name=""/>
        <dsp:cNvSpPr/>
      </dsp:nvSpPr>
      <dsp:spPr>
        <a:xfrm>
          <a:off x="0" y="3752749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2x Survey til alle kommuner (barnehagemyndighet)</a:t>
          </a:r>
          <a:endParaRPr lang="en-US" sz="1800" kern="1200"/>
        </a:p>
      </dsp:txBody>
      <dsp:txXfrm>
        <a:off x="0" y="3752749"/>
        <a:ext cx="10905066" cy="468778"/>
      </dsp:txXfrm>
    </dsp:sp>
    <dsp:sp modelId="{A39BA7A4-842F-4A16-A51B-2B509511A1B7}">
      <dsp:nvSpPr>
        <dsp:cNvPr id="0" name=""/>
        <dsp:cNvSpPr/>
      </dsp:nvSpPr>
      <dsp:spPr>
        <a:xfrm>
          <a:off x="0" y="4221528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AB20F-975F-4D14-BDD2-5C97A2AC0FA8}">
      <dsp:nvSpPr>
        <dsp:cNvPr id="0" name=""/>
        <dsp:cNvSpPr/>
      </dsp:nvSpPr>
      <dsp:spPr>
        <a:xfrm>
          <a:off x="0" y="4221528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2x Survey til alle styrere/daglig ledere</a:t>
          </a:r>
          <a:endParaRPr lang="en-US" sz="1800" kern="1200"/>
        </a:p>
      </dsp:txBody>
      <dsp:txXfrm>
        <a:off x="0" y="4221528"/>
        <a:ext cx="10905066" cy="468778"/>
      </dsp:txXfrm>
    </dsp:sp>
    <dsp:sp modelId="{7E20EF63-29DD-42FD-8B3E-8B7547C5A281}">
      <dsp:nvSpPr>
        <dsp:cNvPr id="0" name=""/>
        <dsp:cNvSpPr/>
      </dsp:nvSpPr>
      <dsp:spPr>
        <a:xfrm>
          <a:off x="0" y="4690307"/>
          <a:ext cx="109050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9D50D-A852-4AAD-BFAC-BC9FC3850B6F}">
      <dsp:nvSpPr>
        <dsp:cNvPr id="0" name=""/>
        <dsp:cNvSpPr/>
      </dsp:nvSpPr>
      <dsp:spPr>
        <a:xfrm>
          <a:off x="0" y="4690307"/>
          <a:ext cx="10905066" cy="46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/>
            <a:t>Analyse av register- og surveydata: BASIL (Udir),Foreldreundersøkelsen (Udir), Innbyggerundersøkelsen (Difi/DFØ)</a:t>
          </a:r>
          <a:endParaRPr lang="en-US" sz="1800" kern="1200"/>
        </a:p>
      </dsp:txBody>
      <dsp:txXfrm>
        <a:off x="0" y="4690307"/>
        <a:ext cx="10905066" cy="468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EF021-0643-4BBE-9580-2A86B8367AF3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9243E-F4AF-4621-A49B-E2A8F328D0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3070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8137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3403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Utfordringene med føre tilsyn med?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0564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Vi vet at det er variasjon og vi finner det selvsagt</a:t>
            </a:r>
          </a:p>
          <a:p>
            <a:r>
              <a:rPr lang="nb-NO" dirty="0"/>
              <a:t>Det gjør det vanskelig å presentere entydige (og overraskende) funn.</a:t>
            </a:r>
          </a:p>
          <a:p>
            <a:r>
              <a:rPr lang="nb-NO" dirty="0"/>
              <a:t>Vi vil likevel presentere noen overordnede funn fra undersøkelsene blant barnehagemyndigheter og eiere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7908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7404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2512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Strenge metodekrav fra programstyre og oppdragsgiver – følger evalueringen tett og stiller høye krav</a:t>
            </a:r>
          </a:p>
          <a:p>
            <a:endParaRPr lang="nb-NO" dirty="0"/>
          </a:p>
          <a:p>
            <a:r>
              <a:rPr lang="nb-NO"/>
              <a:t>Dilemma: Strenge </a:t>
            </a:r>
            <a:r>
              <a:rPr lang="nb-NO" dirty="0"/>
              <a:t>krav til kvantitative analysen, tar tid og oppmerksomhet  - fokus på delstudier og mindre på sammenhenger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30165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65082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4225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404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5622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3986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A833C-CB74-9445-BDAB-B7447FFBEA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3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1025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b-NO" dirty="0"/>
              <a:t>Rammeplan – rammer for barnehagens virksomhet</a:t>
            </a:r>
          </a:p>
          <a:p>
            <a:pPr marL="171450" indent="-171450">
              <a:buFontTx/>
              <a:buChar char="-"/>
            </a:pPr>
            <a:r>
              <a:rPr lang="nb-NO" dirty="0"/>
              <a:t>Stort rom for fortolkning</a:t>
            </a:r>
          </a:p>
          <a:p>
            <a:pPr marL="171450" indent="-171450">
              <a:buFontTx/>
              <a:buChar char="-"/>
            </a:pPr>
            <a:r>
              <a:rPr lang="nb-NO" dirty="0"/>
              <a:t>Å studere måloppnåelse vanskelig når variasjon og tilpasning er viktige mål</a:t>
            </a:r>
          </a:p>
          <a:p>
            <a:pPr marL="171450" indent="-171450">
              <a:buFontTx/>
              <a:buChar char="-"/>
            </a:pPr>
            <a:r>
              <a:rPr lang="nb-NO" dirty="0"/>
              <a:t>Ikke ett virkemiddel vi ser på</a:t>
            </a:r>
          </a:p>
          <a:p>
            <a:pPr marL="171450" indent="-171450">
              <a:buFontTx/>
              <a:buChar char="-"/>
            </a:pPr>
            <a:r>
              <a:rPr lang="nb-NO" dirty="0"/>
              <a:t>Policydesign: rammeplan iverksettes parallelt med andre reformer i sektoren – intensjonen er at reformene skal dra i samme retning, støtte opp under hverandre</a:t>
            </a:r>
          </a:p>
          <a:p>
            <a:pPr marL="171450" indent="-171450">
              <a:buFontTx/>
              <a:buChar char="-"/>
            </a:pPr>
            <a:endParaRPr lang="nb-NO" dirty="0"/>
          </a:p>
          <a:p>
            <a:pPr marL="171450" indent="-171450">
              <a:buFontTx/>
              <a:buChar char="-"/>
            </a:pPr>
            <a:r>
              <a:rPr lang="nb-NO" dirty="0"/>
              <a:t>Vanskelig å se på måloppnåelse når rom for skjønn – har ikke nullpunkt</a:t>
            </a:r>
          </a:p>
          <a:p>
            <a:pPr marL="171450" indent="-171450">
              <a:buFontTx/>
              <a:buChar char="-"/>
            </a:pPr>
            <a:r>
              <a:rPr lang="nb-NO" dirty="0"/>
              <a:t>Tolker at </a:t>
            </a:r>
            <a:r>
              <a:rPr lang="nb-NO" dirty="0" err="1"/>
              <a:t>oppdrtaget</a:t>
            </a:r>
            <a:r>
              <a:rPr lang="nb-NO" dirty="0"/>
              <a:t> er å se på variasjon og endring over tid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2663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Følgene av tolkningen ledet oss til implementeringsforskningen og en syntetiserende tilnærming til implementering</a:t>
            </a:r>
          </a:p>
          <a:p>
            <a:r>
              <a:rPr lang="nb-NO" dirty="0"/>
              <a:t>Dette har fått følger for evalueringens design og metode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6854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9243E-F4AF-4621-A49B-E2A8F328D0BD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135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33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421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6229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09C-27B0-4FFF-B437-C05C1E2BFBF8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923E-96CF-4C2E-A2AC-61713EACC3F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681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09C-27B0-4FFF-B437-C05C1E2BFBF8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923E-96CF-4C2E-A2AC-61713EACC3F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7376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09C-27B0-4FFF-B437-C05C1E2BFBF8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4923E-96CF-4C2E-A2AC-61713EACC3F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254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107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291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009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873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820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943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8447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82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3A0D2-0441-4034-A0B4-E5E2AF07E1FD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E3AE4-3E78-45DB-8C89-A383BDB878C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761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909C-27B0-4FFF-B437-C05C1E2BFBF8}" type="datetimeFigureOut">
              <a:rPr lang="nb-NO" smtClean="0"/>
              <a:t>28.04.2022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4923E-96CF-4C2E-A2AC-61713EACC3F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060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1471903032000178545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91F090-BAF1-433E-BDAF-E738C2513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6413500" cy="1868471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EVALUERING AV IMPLEMENTERINGEN AV RAMMEPLAN FOR BARNEHAGEN</a:t>
            </a:r>
            <a:br>
              <a:rPr lang="en-US" sz="2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2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Metodisk gjennomføring og hovedfunn så langt</a:t>
            </a:r>
            <a:br>
              <a:rPr lang="nb-NO" sz="2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nb-NO" sz="22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2E7AE8-3A76-4B7B-8E98-CF786D31F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8516"/>
            <a:ext cx="5930900" cy="911117"/>
          </a:xfrm>
        </p:spPr>
        <p:txBody>
          <a:bodyPr>
            <a:normAutofit fontScale="70000" lnSpcReduction="20000"/>
          </a:bodyPr>
          <a:lstStyle/>
          <a:p>
            <a:pPr algn="l"/>
            <a:endParaRPr lang="nb-NO" sz="1300" dirty="0"/>
          </a:p>
          <a:p>
            <a:pPr algn="l"/>
            <a:endParaRPr lang="nb-NO" sz="1300" dirty="0"/>
          </a:p>
          <a:p>
            <a:pPr algn="l"/>
            <a:r>
              <a:rPr lang="nb-NO" sz="1800" dirty="0"/>
              <a:t>NORSK EVALUERINGSFORENING WEBINAR 28. APRIL 2022</a:t>
            </a:r>
          </a:p>
          <a:p>
            <a:pPr algn="l"/>
            <a:r>
              <a:rPr lang="nb-NO" sz="1300" dirty="0"/>
              <a:t>KARI LUDVIGSEN og ANNE HOMME</a:t>
            </a:r>
          </a:p>
          <a:p>
            <a:pPr algn="l"/>
            <a:endParaRPr lang="nb-NO" sz="1300" dirty="0"/>
          </a:p>
        </p:txBody>
      </p:sp>
      <p:sp>
        <p:nvSpPr>
          <p:cNvPr id="29" name="Freeform 17">
            <a:extLst>
              <a:ext uri="{FF2B5EF4-FFF2-40B4-BE49-F238E27FC236}">
                <a16:creationId xmlns:a16="http://schemas.microsoft.com/office/drawing/2014/main" id="{14D8491E-61E0-4939-B77E-8B58E1127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66311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86F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e 1">
            <a:extLst>
              <a:ext uri="{FF2B5EF4-FFF2-40B4-BE49-F238E27FC236}">
                <a16:creationId xmlns:a16="http://schemas.microsoft.com/office/drawing/2014/main" id="{C35F5EBC-78D0-43D5-88E5-FF3990C4D89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6032" y="5696465"/>
            <a:ext cx="1519882" cy="667156"/>
          </a:xfrm>
          <a:prstGeom prst="rect">
            <a:avLst/>
          </a:prstGeom>
          <a:noFill/>
        </p:spPr>
      </p:pic>
      <p:sp>
        <p:nvSpPr>
          <p:cNvPr id="31" name="Freeform 18">
            <a:extLst>
              <a:ext uri="{FF2B5EF4-FFF2-40B4-BE49-F238E27FC236}">
                <a16:creationId xmlns:a16="http://schemas.microsoft.com/office/drawing/2014/main" id="{E2129A46-8F64-4F45-A226-F09DCA07B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683319"/>
            <a:ext cx="6516874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4" name="Picture 4" descr="http://norce.s3.amazonaws.com/NORCE_Logo_Skjerm_Bla%CC%8A.png">
            <a:extLst>
              <a:ext uri="{FF2B5EF4-FFF2-40B4-BE49-F238E27FC236}">
                <a16:creationId xmlns:a16="http://schemas.microsoft.com/office/drawing/2014/main" id="{E32A04A1-DFB8-45DA-8EBC-E8F83CC58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5452" y="5743151"/>
            <a:ext cx="1675943" cy="54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1E6BAD42-937A-4C81-8530-BBDF7FFB4C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3693" y="964734"/>
            <a:ext cx="3124200" cy="3810000"/>
          </a:xfrm>
          <a:prstGeom prst="rect">
            <a:avLst/>
          </a:prstGeom>
        </p:spPr>
      </p:pic>
      <p:pic>
        <p:nvPicPr>
          <p:cNvPr id="10" name="Bilde 2">
            <a:extLst>
              <a:ext uri="{FF2B5EF4-FFF2-40B4-BE49-F238E27FC236}">
                <a16:creationId xmlns:a16="http://schemas.microsoft.com/office/drawing/2014/main" id="{C69EA60C-6053-474F-BAA4-C684CCA191A5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3235" y="5605611"/>
            <a:ext cx="1553210" cy="5753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4688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72C1DD2-0737-47DC-BAC8-0FA10D25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b-NO" sz="3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DATAGRUNNLAG</a:t>
            </a:r>
          </a:p>
        </p:txBody>
      </p:sp>
      <p:graphicFrame>
        <p:nvGraphicFramePr>
          <p:cNvPr id="18" name="Plassholder for innhold 2">
            <a:extLst>
              <a:ext uri="{FF2B5EF4-FFF2-40B4-BE49-F238E27FC236}">
                <a16:creationId xmlns:a16="http://schemas.microsoft.com/office/drawing/2014/main" id="{212A8EC4-3ED9-07FD-B196-4343422F34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804817"/>
              </p:ext>
            </p:extLst>
          </p:nvPr>
        </p:nvGraphicFramePr>
        <p:xfrm>
          <a:off x="643467" y="1457471"/>
          <a:ext cx="10905066" cy="5161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76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CA08293-7753-412C-8AD0-A2810BF64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5"/>
            <a:ext cx="10905066" cy="780210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HOVEDFUNN: TREKK VED POLICYDESIGNET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6C5968E-08E1-4F14-A246-27C10F71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209040"/>
            <a:ext cx="10905066" cy="5410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800" b="1" dirty="0"/>
              <a:t>PROSESSEN: BREDT FORANKRET, MED UTSTRAKT BRUK AV KONSULTASJON UNDERVEIS</a:t>
            </a:r>
          </a:p>
          <a:p>
            <a:endParaRPr lang="nb-NO" sz="1800" dirty="0"/>
          </a:p>
          <a:p>
            <a:pPr marL="0" indent="0">
              <a:buNone/>
            </a:pPr>
            <a:r>
              <a:rPr lang="nb-NO" sz="1800" b="1" dirty="0"/>
              <a:t>KLARERE REGULERING OG TYDELIGERE LÆREPLAN:</a:t>
            </a:r>
          </a:p>
          <a:p>
            <a:pPr>
              <a:buFontTx/>
              <a:buChar char="-"/>
            </a:pPr>
            <a:r>
              <a:rPr lang="nb-NO" sz="1800" dirty="0"/>
              <a:t>KORTERE OG MER OVERORDNET ENN TIDLIGERE PLANER - FRA ANBEFALINGER TIL BINDENDE ANSVAR </a:t>
            </a:r>
          </a:p>
          <a:p>
            <a:pPr>
              <a:buFontTx/>
              <a:buChar char="-"/>
            </a:pPr>
            <a:r>
              <a:rPr lang="nb-NO" sz="1800" dirty="0"/>
              <a:t>KLARGJØR ROLLER OG ANSVAR </a:t>
            </a:r>
          </a:p>
          <a:p>
            <a:pPr>
              <a:buFontTx/>
              <a:buChar char="-"/>
            </a:pPr>
            <a:r>
              <a:rPr lang="nb-NO" sz="1800" dirty="0"/>
              <a:t>NOEN ENDRINGER I STRUKTUR, NOEN REFORMULERTE OG NYE TEMA, SAMT SPESIFISERING AV ARBEIDSMÅTER </a:t>
            </a:r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b="1" dirty="0"/>
              <a:t>MULIGE SPENNINGER:</a:t>
            </a:r>
          </a:p>
          <a:p>
            <a:pPr>
              <a:buFontTx/>
              <a:buChar char="-"/>
            </a:pPr>
            <a:r>
              <a:rPr lang="nb-NO" sz="1800" dirty="0"/>
              <a:t>BÅDE PEDAGOGISK REDSKAP OG STYRINGSINSTRUMENT</a:t>
            </a:r>
          </a:p>
          <a:p>
            <a:pPr>
              <a:buFontTx/>
              <a:buChar char="-"/>
            </a:pPr>
            <a:r>
              <a:rPr lang="nb-NO" sz="1800" dirty="0"/>
              <a:t>SKAL SIKRE KVALITETSUTJEVNING, MEN OGSÅ PEDAGOGISK SKJØNN OG LOKAL TILPASNING</a:t>
            </a:r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b="1" dirty="0"/>
              <a:t>UTFORDRINGER:</a:t>
            </a:r>
          </a:p>
          <a:p>
            <a:pPr marL="457200" lvl="1" indent="0">
              <a:buNone/>
            </a:pPr>
            <a:r>
              <a:rPr lang="nb-NO" sz="1800" dirty="0"/>
              <a:t>- RAMMEPLANEN ER UTFORDRENDE Å FØRE TILSYN MED (SOM FORSKRIFT)</a:t>
            </a:r>
          </a:p>
          <a:p>
            <a:pPr marL="457200" lvl="1" indent="0">
              <a:buNone/>
            </a:pPr>
            <a:r>
              <a:rPr lang="nb-NO" sz="1800" dirty="0"/>
              <a:t>- NASJONALE VEILEDERE OPPFATTES SOM FORPLIKTENDE OG KAN BEGRENSE METODEMANGFOLD</a:t>
            </a:r>
          </a:p>
          <a:p>
            <a:pPr marL="457200" lvl="1" indent="0">
              <a:buNone/>
            </a:pPr>
            <a:endParaRPr lang="nb-NO" sz="1800" dirty="0"/>
          </a:p>
          <a:p>
            <a:pPr>
              <a:buFontTx/>
              <a:buChar char="-"/>
            </a:pPr>
            <a:endParaRPr lang="nb-NO" sz="1000" dirty="0"/>
          </a:p>
          <a:p>
            <a:pPr>
              <a:buFontTx/>
              <a:buChar char="-"/>
            </a:pPr>
            <a:endParaRPr lang="nb-NO" sz="1000" dirty="0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70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CD7F9F-37FF-4F98-9B7A-C4BEFFF3D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530"/>
          </a:xfrm>
        </p:spPr>
        <p:txBody>
          <a:bodyPr>
            <a:normAutofit fontScale="90000"/>
          </a:bodyPr>
          <a:lstStyle/>
          <a:p>
            <a:r>
              <a:rPr lang="nb-NO" sz="3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HOVEDFUNN: ROLLEN TIL BARNEHAGEMYNDIGHET OG EIERE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B03CAF-1E9F-4032-9221-4A3EF872A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862"/>
            <a:ext cx="10515600" cy="5312305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nb-NO" dirty="0"/>
              <a:t>LOKALT SELVSTYRE GIR ROM FOR VARIASJON PÅ KOMMUNENIVÅ</a:t>
            </a:r>
          </a:p>
          <a:p>
            <a:pPr>
              <a:buFontTx/>
              <a:buChar char="-"/>
            </a:pPr>
            <a:r>
              <a:rPr lang="nb-NO" dirty="0"/>
              <a:t>MANGFOLDIG EIERSTRUKTUR GIR ULIKT HANDLINGSROM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/>
              <a:t>Kommunen som barnehagemyndighet</a:t>
            </a:r>
          </a:p>
          <a:p>
            <a:pPr>
              <a:buFontTx/>
              <a:buChar char="-"/>
            </a:pPr>
            <a:r>
              <a:rPr lang="nb-NO" dirty="0"/>
              <a:t>Skal støtte til iverksettingen i offentlige og private barnehager</a:t>
            </a:r>
          </a:p>
          <a:p>
            <a:pPr>
              <a:buFontTx/>
              <a:buChar char="-"/>
            </a:pPr>
            <a:r>
              <a:rPr lang="nb-NO" dirty="0"/>
              <a:t>Veileder i ulik grad barnehagenes tilpasning til rammeplanen gjennom tilsyn</a:t>
            </a:r>
          </a:p>
          <a:p>
            <a:pPr>
              <a:buFontTx/>
              <a:buChar char="-"/>
            </a:pPr>
            <a:r>
              <a:rPr lang="nb-NO" dirty="0"/>
              <a:t>Vurderer sektorens kompetanse og motivasjon som høy, men en viss bekymring for iverksettingskapasiteten til eier og barnehager</a:t>
            </a:r>
          </a:p>
          <a:p>
            <a:pPr>
              <a:buFontTx/>
              <a:buChar char="-"/>
            </a:pPr>
            <a:endParaRPr lang="nb-NO" dirty="0"/>
          </a:p>
          <a:p>
            <a:pPr marL="0" indent="0">
              <a:buNone/>
            </a:pPr>
            <a:r>
              <a:rPr lang="nb-NO" b="1" dirty="0"/>
              <a:t>Barnehage-eierne</a:t>
            </a:r>
          </a:p>
          <a:p>
            <a:pPr>
              <a:buFontTx/>
              <a:buChar char="-"/>
            </a:pPr>
            <a:r>
              <a:rPr lang="nb-NO" dirty="0"/>
              <a:t>Har bredt og generelt ansvar for tjenestene som ytes på barnehagenivå</a:t>
            </a:r>
          </a:p>
          <a:p>
            <a:pPr>
              <a:buFontTx/>
              <a:buChar char="-"/>
            </a:pPr>
            <a:r>
              <a:rPr lang="nb-NO" dirty="0"/>
              <a:t>Bidrar i ulik grad til tilpasningen av rammeplanens bestemmelser til lokale behov</a:t>
            </a:r>
          </a:p>
          <a:p>
            <a:pPr>
              <a:buFontTx/>
              <a:buChar char="-"/>
            </a:pPr>
            <a:r>
              <a:rPr lang="nb-NO" dirty="0"/>
              <a:t>Store variasjoner i størrelse, kapasitet og rolle i iverksettingsprosessen</a:t>
            </a:r>
          </a:p>
          <a:p>
            <a:pPr>
              <a:buFontTx/>
              <a:buChar char="-"/>
            </a:pPr>
            <a:endParaRPr lang="nb-NO" dirty="0"/>
          </a:p>
          <a:p>
            <a:pPr>
              <a:buFontTx/>
              <a:buChar char="-"/>
            </a:pPr>
            <a:endParaRPr lang="nb-NO" dirty="0"/>
          </a:p>
          <a:p>
            <a:pPr marL="0" indent="0">
              <a:lnSpc>
                <a:spcPct val="120000"/>
              </a:lnSpc>
              <a:buNone/>
            </a:pPr>
            <a:r>
              <a:rPr lang="nb-NO" dirty="0"/>
              <a:t>UTFORDRING: DET ER BEHOV FOR MER KUNNSKAP OM RELASJONEN MELLOM EIERE OG BARNEHAGER OG BARNEHAGEMYNDIGHET OG EIERE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nb-NO" b="1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5654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A44651-6B74-465B-82EC-354B44A99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8522"/>
          </a:xfrm>
        </p:spPr>
        <p:txBody>
          <a:bodyPr>
            <a:normAutofit/>
          </a:bodyPr>
          <a:lstStyle/>
          <a:p>
            <a:r>
              <a:rPr lang="nb-NO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HOVEDFUNN: BARNEHAGENIVÅET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C32DCED-FEB5-4C8C-A940-36F47823D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3648"/>
            <a:ext cx="10515600" cy="487922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nb-NO" dirty="0"/>
              <a:t>IVERKSETTINGEN AV RAMMEPLANEN INVOLVERER BÅDE STYRER OG BARNEHAGELÆRERE/PEDAGOGISKE LEDERE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nb-NO" dirty="0"/>
              <a:t>PERSONALET OPPLEVER HØY GRAD AV EIERSKAP TIL RAMMEPLANEN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nb-NO" dirty="0"/>
              <a:t>PERSONALET ER I ULIK GRAD INVOLVERT I Å SETTE PLANEN UT I PRAKSIS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nb-NO" dirty="0"/>
              <a:t>ANSATTE TOLKER RAMMEPLANEN SOM EN FORTSETTELSE OG EN KLARGJØRING, MED ROM FOR PROFESJONELT SKJØNN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nb-NO" dirty="0"/>
              <a:t>DET ER VANSKELIG Å ISOLERE RAMMEPLANENS VIRKNING FRA ANDRE ENDRINGER I SEKTOREN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nb-NO" dirty="0"/>
              <a:t>MANGE TYPER PRAKSIS KAN BEGRUNNES I RAMMEPLANEN</a:t>
            </a:r>
          </a:p>
          <a:p>
            <a:pPr>
              <a:lnSpc>
                <a:spcPct val="120000"/>
              </a:lnSpc>
              <a:buFontTx/>
              <a:buChar char="-"/>
            </a:pPr>
            <a:endParaRPr lang="nb-NO" dirty="0"/>
          </a:p>
          <a:p>
            <a:pPr marL="0" indent="0">
              <a:lnSpc>
                <a:spcPct val="120000"/>
              </a:lnSpc>
              <a:buNone/>
            </a:pPr>
            <a:r>
              <a:rPr lang="nb-NO" b="1" dirty="0"/>
              <a:t>UTFORDRING: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nb-NO" dirty="0"/>
              <a:t>RESSURSSITUASJONEN, TILGANG PÅ KOMPETANSE OG YTRE PRESS KAN BEGRENSE ROMMET FOR SYSTEMATISK PEDAGOGISK ARBEID MED RAMMEPLANEN</a:t>
            </a:r>
          </a:p>
          <a:p>
            <a:pPr>
              <a:buFontTx/>
              <a:buChar char="-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718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E68FDF9-87B7-4759-9A68-5DEC03B57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KONKLUSJON - FUNN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572D1D-22A5-433E-BC83-32D7ABBA8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1900" dirty="0"/>
          </a:p>
          <a:p>
            <a:pPr>
              <a:buFontTx/>
              <a:buChar char="-"/>
            </a:pPr>
            <a:endParaRPr lang="nb-NO" sz="1900" dirty="0"/>
          </a:p>
          <a:p>
            <a:pPr>
              <a:buFontTx/>
              <a:buChar char="-"/>
            </a:pPr>
            <a:r>
              <a:rPr lang="nb-NO" sz="1900" dirty="0"/>
              <a:t>RAMMEPLANEN HAR HØY LEGITIMITET I SEKTOREN</a:t>
            </a:r>
          </a:p>
          <a:p>
            <a:pPr>
              <a:buFontTx/>
              <a:buChar char="-"/>
            </a:pPr>
            <a:r>
              <a:rPr lang="nb-NO" sz="1900" dirty="0"/>
              <a:t>RAMMEPLANEN OPPFATTES SOM EN FORLENGELSE OG KLARGJØRING AV TIDLIGERE PLANER</a:t>
            </a:r>
          </a:p>
          <a:p>
            <a:pPr>
              <a:buFontTx/>
              <a:buChar char="-"/>
            </a:pP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VARIERENDE KAPASITET TIL Å ARBEIDE SYSTEMATISK MED IVERKSETTING AV RAMMEPLANEN </a:t>
            </a:r>
          </a:p>
          <a:p>
            <a:pPr>
              <a:buFontTx/>
              <a:buChar char="-"/>
            </a:pPr>
            <a:r>
              <a:rPr lang="nb-NO" sz="1900" dirty="0"/>
              <a:t>DET ER KREVENDE Å FØRE TILSYN MED PLANEN</a:t>
            </a:r>
          </a:p>
          <a:p>
            <a:pPr>
              <a:buFontTx/>
              <a:buChar char="-"/>
            </a:pPr>
            <a:r>
              <a:rPr lang="nb-NO" sz="1900" dirty="0"/>
              <a:t>RELASJONENE MELLOM NIVÅENE ER VARIERTE OG KOMPLEKSE</a:t>
            </a:r>
          </a:p>
          <a:p>
            <a:pPr>
              <a:buFontTx/>
              <a:buChar char="-"/>
            </a:pPr>
            <a:r>
              <a:rPr lang="nb-NO" sz="1900" dirty="0"/>
              <a:t>DET ER STOR VARIASJON I HVORDAN BARNEHAGENE ARBEIDER MED RAMMEPLANEN</a:t>
            </a:r>
          </a:p>
          <a:p>
            <a:pPr>
              <a:buFontTx/>
              <a:buChar char="-"/>
            </a:pPr>
            <a:r>
              <a:rPr lang="nb-NO" sz="1900" dirty="0"/>
              <a:t>ULIKE TYPER PRAKSIS KAN LEGITIMERES MED HENVISNING TIL RAMMEPLANEN</a:t>
            </a:r>
          </a:p>
          <a:p>
            <a:pPr marL="0" indent="0">
              <a:buNone/>
            </a:pPr>
            <a:endParaRPr lang="nb-NO" sz="1900" dirty="0"/>
          </a:p>
          <a:p>
            <a:pPr marL="0" indent="0">
              <a:buNone/>
            </a:pPr>
            <a:endParaRPr lang="nb-NO" sz="1900" dirty="0"/>
          </a:p>
          <a:p>
            <a:pPr>
              <a:buFontTx/>
              <a:buChar char="-"/>
            </a:pPr>
            <a:endParaRPr lang="nb-NO" sz="1900" dirty="0"/>
          </a:p>
          <a:p>
            <a:pPr>
              <a:buFontTx/>
              <a:buChar char="-"/>
            </a:pPr>
            <a:endParaRPr lang="nb-NO" sz="19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44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E68FDF9-87B7-4759-9A68-5DEC03B57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ERFARINGER MED FORSKNINGSDESIGNET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572D1D-22A5-433E-BC83-32D7ABBA8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900" b="1" dirty="0"/>
              <a:t>UTFORDRINGER</a:t>
            </a:r>
          </a:p>
          <a:p>
            <a:pPr>
              <a:buFontTx/>
              <a:buChar char="-"/>
            </a:pPr>
            <a:r>
              <a:rPr lang="nb-NO" sz="1900" dirty="0"/>
              <a:t>MÅLE ENDRING OVER TID VERSUS SAMMENHENG MELLOM DELSTUDIENE (METODETRIANGULERING)</a:t>
            </a:r>
          </a:p>
          <a:p>
            <a:pPr>
              <a:buFontTx/>
              <a:buChar char="-"/>
            </a:pPr>
            <a:r>
              <a:rPr lang="nb-NO" sz="1900" dirty="0"/>
              <a:t>KORONA OG NEDSTENGINGEN AV ARBEIDSPLASSER OG BARNEHAGER </a:t>
            </a:r>
          </a:p>
          <a:p>
            <a:pPr>
              <a:buFontTx/>
              <a:buChar char="-"/>
            </a:pPr>
            <a:r>
              <a:rPr lang="nb-NO" sz="1900" dirty="0"/>
              <a:t>KREVENDE Å FÅ TILGANG TIL BARNEHAGENE OG TILSTREKKELIG HØY SVARPROSENT PÅ SURVEY</a:t>
            </a:r>
          </a:p>
          <a:p>
            <a:pPr>
              <a:buFontTx/>
              <a:buChar char="-"/>
            </a:pPr>
            <a:r>
              <a:rPr lang="nb-NO" sz="2000" dirty="0"/>
              <a:t>IMPLEMENTERINGSBEGREPETS TVETYDIGHET: NÅR BEGYNNER OG SLUTTER IMPLEMENTERINGEN?</a:t>
            </a:r>
          </a:p>
          <a:p>
            <a:pPr marL="0" indent="0">
              <a:buNone/>
            </a:pPr>
            <a:endParaRPr lang="nb-NO" sz="1900" dirty="0"/>
          </a:p>
          <a:p>
            <a:pPr marL="0" indent="0">
              <a:buNone/>
            </a:pPr>
            <a:r>
              <a:rPr lang="nb-NO" sz="1900" b="1" dirty="0"/>
              <a:t>MULIGHETER</a:t>
            </a:r>
          </a:p>
          <a:p>
            <a:pPr>
              <a:buFontTx/>
              <a:buChar char="-"/>
            </a:pPr>
            <a:r>
              <a:rPr lang="nb-NO" sz="1900" dirty="0"/>
              <a:t>DATAINNSAMLING PÅ TO TIDSPUNKT GIR MULIGHET TIL</a:t>
            </a:r>
          </a:p>
          <a:p>
            <a:pPr lvl="1">
              <a:buFontTx/>
              <a:buChar char="-"/>
            </a:pPr>
            <a:r>
              <a:rPr lang="nb-NO" sz="1500" dirty="0"/>
              <a:t>Å STUDERE ENDRING</a:t>
            </a:r>
          </a:p>
          <a:p>
            <a:pPr lvl="1">
              <a:buFontTx/>
              <a:buChar char="-"/>
            </a:pPr>
            <a:r>
              <a:rPr lang="nb-NO" sz="1500" dirty="0"/>
              <a:t>Å JUSTERE DESIGN (SPØRRESKJEMA, INTERVJUGUIDER)</a:t>
            </a:r>
          </a:p>
          <a:p>
            <a:pPr>
              <a:buFontTx/>
              <a:buChar char="-"/>
            </a:pPr>
            <a:endParaRPr lang="nb-NO" sz="1900" dirty="0"/>
          </a:p>
          <a:p>
            <a:pPr marL="0" indent="0">
              <a:buNone/>
            </a:pPr>
            <a:endParaRPr lang="nb-NO" sz="1900" dirty="0"/>
          </a:p>
          <a:p>
            <a:pPr marL="0" indent="0">
              <a:buNone/>
            </a:pPr>
            <a:endParaRPr lang="nb-NO" sz="1900" dirty="0"/>
          </a:p>
          <a:p>
            <a:pPr>
              <a:buFontTx/>
              <a:buChar char="-"/>
            </a:pPr>
            <a:endParaRPr lang="nb-NO" sz="1900" dirty="0"/>
          </a:p>
          <a:p>
            <a:pPr>
              <a:buFontTx/>
              <a:buChar char="-"/>
            </a:pPr>
            <a:endParaRPr lang="nb-NO" sz="19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90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1C2033-A2A0-4480-BA4F-52B68D92D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rgbClr val="00B0F0"/>
                </a:solidFill>
              </a:rPr>
              <a:t>References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ACFE2D1-7E80-4E8D-BB42-6ACA774C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Hill, Michael and Peter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Hupe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(2003):</a:t>
            </a:r>
            <a:r>
              <a:rPr lang="en-GB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multi- layer problem in implementation research. In: Public Management Review (Published online 2010). </a:t>
            </a:r>
            <a:r>
              <a:rPr lang="en-GB" sz="1800" i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https://doi.org/10.1080/1471903032000178545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Hill, Michael and Peter 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Hupe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(2022): Implementing Public Policy. Sage</a:t>
            </a:r>
          </a:p>
          <a:p>
            <a:pPr marL="0" indent="0">
              <a:buNone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Homme, Anne, Hilde Danielsen &amp; Kari Ludvigsen (red.)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(2020)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Implementeringen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av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rammeplan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for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barnehagen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Rapport nr 37/2020, NORCE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Samfunn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nb-NO" sz="1800" dirty="0" err="1"/>
              <a:t>Lipsky</a:t>
            </a:r>
            <a:r>
              <a:rPr lang="nb-NO" sz="1800" dirty="0"/>
              <a:t>, Michael (2010):</a:t>
            </a:r>
            <a:r>
              <a:rPr lang="en-US" sz="1800" dirty="0"/>
              <a:t>Street Level Bureaucracy. Dilemmas of the Individual in Public Service. Russel Sage Foundation</a:t>
            </a:r>
          </a:p>
          <a:p>
            <a:pPr marL="0" indent="0" fontAlgn="base">
              <a:buNone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prp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nr. 68 (1993–94) Om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lov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om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barnehager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nb-NO" sz="1800" dirty="0">
                <a:effectLst/>
                <a:ea typeface="Times New Roman" panose="02020603050405020304" pitchFamily="18" charset="0"/>
              </a:rPr>
              <a:t>Utdanningsdirektoratet (2017): Rammeplan for barnehagen. https://www.udir.no/globalassets/filer/barnehage/rammeplan/framework-plan-for-kindergartens2-2017.pdf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Winter,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Søren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(2012): “Implementation”, In B. Guy Peters &amp; Jon Pierre (eds.): The SAGE Handbook of Public Administration. Pub. Date: 2012 Access Date: May 28, 2019 Publishing Company: SAGE Publications Ltd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Winter,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Søren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Maria Falk Mikkelsen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Peter Rohde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Skov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(2022):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Individual Agency in Street-Level Bureaucrats’ Implementation of Policy Reforms: The Role of Their Policy Evaluation and Self-Efficacy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Journal of Public Administration Research and Theory January 2022 DOI: 10.1093/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jopart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/muac003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6D25D8EE-5CA4-4901-96B2-2F5E77BAB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3972" y="4649026"/>
            <a:ext cx="1279655" cy="195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855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72DBED5A-166C-4CBB-ADB8-214F618F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621" y="2712375"/>
            <a:ext cx="7016817" cy="1790299"/>
          </a:xfrm>
        </p:spPr>
        <p:txBody>
          <a:bodyPr/>
          <a:lstStyle/>
          <a:p>
            <a:r>
              <a:rPr lang="nb-NO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	TUSEN TAKK!</a:t>
            </a:r>
          </a:p>
        </p:txBody>
      </p:sp>
    </p:spTree>
    <p:extLst>
      <p:ext uri="{BB962C8B-B14F-4D97-AF65-F5344CB8AC3E}">
        <p14:creationId xmlns:p14="http://schemas.microsoft.com/office/powerpoint/2010/main" val="367178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559CB5C-677E-41A7-8298-1BC58601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b-NO" sz="3600" b="1" dirty="0"/>
              <a:t>OM PRESENTASJONEN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3F68D2-C7C0-48C1-9FB5-0DDB944D2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endParaRPr lang="nb-NO" sz="2000" dirty="0">
              <a:ea typeface="Times New Roman" panose="02020603050405020304" pitchFamily="18" charset="0"/>
            </a:endParaRPr>
          </a:p>
          <a:p>
            <a:r>
              <a:rPr lang="nb-NO" sz="2000" dirty="0">
                <a:ea typeface="Times New Roman" panose="02020603050405020304" pitchFamily="18" charset="0"/>
              </a:rPr>
              <a:t>OPPDRAGET OG VÅR FORTOLKNING AV DETTE</a:t>
            </a:r>
          </a:p>
          <a:p>
            <a:endParaRPr lang="nb-NO" sz="2000" dirty="0">
              <a:effectLst/>
              <a:ea typeface="Times New Roman" panose="02020603050405020304" pitchFamily="18" charset="0"/>
            </a:endParaRPr>
          </a:p>
          <a:p>
            <a:r>
              <a:rPr lang="nb-NO" sz="2000" dirty="0">
                <a:ea typeface="Times New Roman" panose="02020603050405020304" pitchFamily="18" charset="0"/>
              </a:rPr>
              <a:t>RAMMEPLANEN FOR BARNEHAGENE</a:t>
            </a:r>
            <a:endParaRPr lang="nb-NO" sz="2000" dirty="0">
              <a:effectLst/>
              <a:ea typeface="Times New Roman" panose="02020603050405020304" pitchFamily="18" charset="0"/>
            </a:endParaRPr>
          </a:p>
          <a:p>
            <a:endParaRPr lang="nb-NO" sz="2000" dirty="0">
              <a:effectLst/>
              <a:ea typeface="Times New Roman" panose="02020603050405020304" pitchFamily="18" charset="0"/>
            </a:endParaRPr>
          </a:p>
          <a:p>
            <a:r>
              <a:rPr lang="nb-NO" sz="2000" dirty="0">
                <a:ea typeface="Times New Roman" panose="02020603050405020304" pitchFamily="18" charset="0"/>
              </a:rPr>
              <a:t>METODISK TILNÆRMING</a:t>
            </a:r>
          </a:p>
          <a:p>
            <a:endParaRPr lang="nb-NO" sz="2000" dirty="0">
              <a:effectLst/>
              <a:ea typeface="Times New Roman" panose="02020603050405020304" pitchFamily="18" charset="0"/>
            </a:endParaRPr>
          </a:p>
          <a:p>
            <a:r>
              <a:rPr lang="nb-NO" sz="2000" dirty="0">
                <a:ea typeface="Times New Roman" panose="02020603050405020304" pitchFamily="18" charset="0"/>
              </a:rPr>
              <a:t>HOVEDFUNN</a:t>
            </a:r>
          </a:p>
          <a:p>
            <a:endParaRPr lang="nb-NO" sz="2000" dirty="0">
              <a:ea typeface="Times New Roman" panose="02020603050405020304" pitchFamily="18" charset="0"/>
            </a:endParaRPr>
          </a:p>
          <a:p>
            <a:r>
              <a:rPr lang="nb-NO" sz="2000" dirty="0">
                <a:ea typeface="Times New Roman" panose="02020603050405020304" pitchFamily="18" charset="0"/>
              </a:rPr>
              <a:t>ERFARINGER MED FORSKNINGSDESIGNET</a:t>
            </a:r>
          </a:p>
          <a:p>
            <a:endParaRPr lang="nb-NO" sz="2000" dirty="0">
              <a:ea typeface="Times New Roman" panose="02020603050405020304" pitchFamily="18" charset="0"/>
            </a:endParaRPr>
          </a:p>
          <a:p>
            <a:endParaRPr lang="nb-NO" sz="2000" dirty="0">
              <a:effectLst/>
              <a:ea typeface="Times New Roman" panose="02020603050405020304" pitchFamily="18" charset="0"/>
            </a:endParaRPr>
          </a:p>
          <a:p>
            <a:endParaRPr lang="nb-NO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559CB5C-677E-41A7-8298-1BC58601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OPPDRAGET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3F68D2-C7C0-48C1-9FB5-0DDB944D2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0" y="1691014"/>
            <a:ext cx="10071474" cy="448594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nb-N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Evalueringen skal søke å gi svar på hvilke endringer som skjer i barnehagen som følge av ny rammeplan. </a:t>
            </a:r>
          </a:p>
          <a:p>
            <a:pPr>
              <a:lnSpc>
                <a:spcPct val="100000"/>
              </a:lnSpc>
            </a:pPr>
            <a:r>
              <a:rPr lang="nb-N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Det skal undersøkes hvordan ny rammeplan for barnehagen iverksettes i praksis, blant annet hvordan den nye rammeplanen fortolkes, operasjonaliseres, og erfares av aktører på ulike nivåer i sektoren (nasjonalt, regionalt, lokalt). </a:t>
            </a:r>
            <a:endParaRPr lang="nb-NO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nb-NO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Kunnskap om implementering av ny rammeplan skal bidra til å gi et forskningsbasert beslutningsgrunnlag for videre politikkutforming. </a:t>
            </a:r>
          </a:p>
          <a:p>
            <a:pPr>
              <a:lnSpc>
                <a:spcPct val="100000"/>
              </a:lnSpc>
            </a:pPr>
            <a:r>
              <a:rPr lang="nb-NO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overordnede spørsmål: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da-DK" sz="1600" dirty="0">
                <a:solidFill>
                  <a:schemeClr val="tx1"/>
                </a:solidFill>
                <a:effectLst/>
              </a:rPr>
              <a:t>Hvordan fortolker sentrale aktører målsetningene med den reviderte rammeplanen og hvordan erfarer de implementerings-prosessen?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da-DK" sz="1600" dirty="0">
                <a:solidFill>
                  <a:schemeClr val="tx1"/>
                </a:solidFill>
                <a:effectLst/>
              </a:rPr>
              <a:t>Hvordan arbeider aktører på ulike nivå for å implementere rammeplanen?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a-DK" sz="2000" dirty="0">
                <a:solidFill>
                  <a:schemeClr val="tx1"/>
                </a:solidFill>
                <a:effectLst/>
              </a:rPr>
              <a:t>I tillegg skal vi se spesielt på følgende: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 startAt="3"/>
            </a:pPr>
            <a:r>
              <a:rPr lang="da-DK" sz="1600" dirty="0">
                <a:solidFill>
                  <a:schemeClr val="tx1"/>
                </a:solidFill>
                <a:effectLst/>
              </a:rPr>
              <a:t>I hvilken grad ivaretar barnehagene samiske rettigheter som er formulert i rammeplanen?</a:t>
            </a:r>
            <a:endParaRPr lang="nb-NO" sz="1600" dirty="0"/>
          </a:p>
          <a:p>
            <a:pPr marL="800100" lvl="1" indent="-342900">
              <a:lnSpc>
                <a:spcPct val="100000"/>
              </a:lnSpc>
              <a:buFont typeface="+mj-lt"/>
              <a:buAutoNum type="arabicPeriod" startAt="3"/>
            </a:pPr>
            <a:r>
              <a:rPr lang="da-DK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Hvordan legger barnehagen til rette for at barna kan få en trygg og god overgang til, innad i og fra barnehagen?</a:t>
            </a:r>
            <a:endParaRPr lang="nb-NO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ts val="1500"/>
              </a:lnSpc>
              <a:buFont typeface="+mj-lt"/>
              <a:buAutoNum type="arabicPeriod" startAt="3"/>
            </a:pPr>
            <a:endParaRPr lang="nb-NO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ts val="1500"/>
              </a:lnSpc>
              <a:buFont typeface="+mj-lt"/>
              <a:buAutoNum type="arabicPeriod" startAt="3"/>
            </a:pPr>
            <a:endParaRPr lang="nb-NO" sz="1600" dirty="0">
              <a:solidFill>
                <a:schemeClr val="tx1"/>
              </a:solidFill>
              <a:effectLst/>
            </a:endParaRPr>
          </a:p>
          <a:p>
            <a:pPr>
              <a:lnSpc>
                <a:spcPts val="1500"/>
              </a:lnSpc>
            </a:pPr>
            <a:endParaRPr lang="nb-NO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endParaRPr lang="nb-NO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3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72C1DD2-0737-47DC-BAC8-0FA10D25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nb-NO" sz="3600"/>
              <a:t>RAMMENE FOR OPPDRAGET</a:t>
            </a: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F4CAD7-C8A0-4AB1-8A17-5D8911672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000" dirty="0"/>
          </a:p>
          <a:p>
            <a:endParaRPr lang="nb-NO" sz="2000" dirty="0"/>
          </a:p>
          <a:p>
            <a:r>
              <a:rPr lang="nb-NO" sz="2000" dirty="0"/>
              <a:t>Femårig prosjekt 2018-2023</a:t>
            </a:r>
          </a:p>
          <a:p>
            <a:r>
              <a:rPr lang="nb-NO" sz="2000" dirty="0"/>
              <a:t>Rapportering i to runder: vår 2021 – høst 2023</a:t>
            </a:r>
          </a:p>
          <a:p>
            <a:r>
              <a:rPr lang="nb-NO" sz="2000" dirty="0"/>
              <a:t>Oppdragsgiver: Utdanningsdirektoratet</a:t>
            </a:r>
          </a:p>
          <a:p>
            <a:r>
              <a:rPr lang="nb-NO" sz="2000" dirty="0"/>
              <a:t>Oppdragstaker: NORCE i samarbeid med HVL og UiB</a:t>
            </a:r>
          </a:p>
          <a:p>
            <a:pPr lvl="1"/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</p:txBody>
      </p:sp>
      <p:sp>
        <p:nvSpPr>
          <p:cNvPr id="27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3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en-US" sz="3600"/>
              <a:t>Rammeplanen for barnehagen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0020" y="1856317"/>
            <a:ext cx="6610992" cy="4051424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nb-NO" sz="2000" dirty="0"/>
              <a:t>Omtales som “barnehagenes grunnlov”</a:t>
            </a:r>
          </a:p>
          <a:p>
            <a:r>
              <a:rPr lang="nb-NO" sz="2000" dirty="0"/>
              <a:t>Beskriver barnehagens oppgaver og innhold</a:t>
            </a:r>
          </a:p>
          <a:p>
            <a:r>
              <a:rPr lang="nb-NO" sz="2000" dirty="0"/>
              <a:t>Rammeplan er en form for læreplan: sammen med barnehageloven det sentrale styringsdokumentet</a:t>
            </a:r>
          </a:p>
          <a:p>
            <a:r>
              <a:rPr lang="nb-NO" sz="2000" dirty="0"/>
              <a:t>Bygger på barnehagelovens innholds- og formålsbestemmelser</a:t>
            </a:r>
          </a:p>
          <a:p>
            <a:r>
              <a:rPr lang="nb-NO" sz="2000" dirty="0"/>
              <a:t>Status som forskrift: Bindende regulering med hjemmel i barnehageloven</a:t>
            </a:r>
          </a:p>
          <a:p>
            <a:r>
              <a:rPr lang="nb-NO" sz="2000" dirty="0"/>
              <a:t>Trådte i kraft august 2017, og erstatter rammeplanen av 2006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86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1698171"/>
            <a:ext cx="4251262" cy="4516360"/>
          </a:xfrm>
        </p:spPr>
        <p:txBody>
          <a:bodyPr anchor="t">
            <a:normAutofit fontScale="90000"/>
          </a:bodyPr>
          <a:lstStyle/>
          <a:p>
            <a:br>
              <a:rPr lang="nb-NO" sz="3600" dirty="0"/>
            </a:br>
            <a:r>
              <a:rPr lang="nb-NO" sz="3600" dirty="0"/>
              <a:t>Barnehage som rettighet og tjeneste for alle barn skjerper kravene til innhold og øker behovet for et klarere styringsinstrument</a:t>
            </a:r>
            <a:br>
              <a:rPr lang="nb-NO" sz="3600" dirty="0"/>
            </a:br>
            <a:endParaRPr lang="nb-NO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776" y="1093695"/>
            <a:ext cx="6411757" cy="4796118"/>
          </a:xfrm>
        </p:spPr>
        <p:txBody>
          <a:bodyPr>
            <a:normAutofit/>
          </a:bodyPr>
          <a:lstStyle/>
          <a:p>
            <a:pPr lvl="1"/>
            <a:endParaRPr lang="nb-NO" sz="2000" dirty="0"/>
          </a:p>
          <a:p>
            <a:pPr marL="457200" lvl="1" indent="0">
              <a:buNone/>
            </a:pPr>
            <a:r>
              <a:rPr lang="nb-NO" sz="2000" b="1" dirty="0"/>
              <a:t>SIKTEMÅL MED DEN REVIDERTE RAMMEPLANEN:</a:t>
            </a:r>
            <a:endParaRPr lang="nb-NO" sz="2000" dirty="0"/>
          </a:p>
          <a:p>
            <a:pPr marL="457200" lvl="1" indent="0">
              <a:buNone/>
            </a:pPr>
            <a:endParaRPr lang="nb-NO" sz="2000" dirty="0"/>
          </a:p>
          <a:p>
            <a:pPr lvl="1"/>
            <a:r>
              <a:rPr lang="nb-NO" sz="2000" dirty="0"/>
              <a:t>Å skape et trygt og inkluderende omsorgs- og læringsmiljø for alle</a:t>
            </a:r>
          </a:p>
          <a:p>
            <a:pPr lvl="1"/>
            <a:r>
              <a:rPr lang="nb-NO" sz="2000" dirty="0"/>
              <a:t>Utjevne varierende kvalitet i det allmennpedagogiske tilbudet</a:t>
            </a:r>
          </a:p>
          <a:p>
            <a:pPr lvl="1"/>
            <a:r>
              <a:rPr lang="nb-NO" sz="2000" dirty="0"/>
              <a:t>Bedre norskkompetansen ved skolestart</a:t>
            </a:r>
          </a:p>
          <a:p>
            <a:pPr lvl="1"/>
            <a:r>
              <a:rPr lang="nb-NO" sz="2000" dirty="0"/>
              <a:t>Sikre barn med særlige behov støtte og tilrettelegging</a:t>
            </a:r>
          </a:p>
          <a:p>
            <a:pPr lvl="1"/>
            <a:r>
              <a:rPr lang="nb-NO" sz="2000" dirty="0"/>
              <a:t>Sikre overganger og sammenheng i barnehagen og mellom barnehage og skole</a:t>
            </a:r>
          </a:p>
          <a:p>
            <a:pPr lvl="1"/>
            <a:r>
              <a:rPr lang="nb-NO" sz="2000" dirty="0"/>
              <a:t>Gi nasjonale og kommunale myndigheter et tydeligere redskap for å styre tjenestene og styrke kvalitet</a:t>
            </a:r>
          </a:p>
          <a:p>
            <a:pPr marL="914400" lvl="2" indent="0">
              <a:buNone/>
            </a:pPr>
            <a:endParaRPr lang="nb-NO" sz="1600" dirty="0"/>
          </a:p>
          <a:p>
            <a:pPr lvl="1"/>
            <a:endParaRPr lang="nb-NO" sz="2000" dirty="0"/>
          </a:p>
          <a:p>
            <a:pPr lvl="1"/>
            <a:endParaRPr lang="nb-NO" sz="20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96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559CB5C-677E-41A7-8298-1BC58601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TOLKNINGEN AV EVALUERINGSOPPDRAGET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23F68D2-C7C0-48C1-9FB5-0DDB944D2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060" y="1691014"/>
            <a:ext cx="10071474" cy="4485949"/>
          </a:xfrm>
        </p:spPr>
        <p:txBody>
          <a:bodyPr>
            <a:normAutofit/>
          </a:bodyPr>
          <a:lstStyle/>
          <a:p>
            <a:pPr>
              <a:lnSpc>
                <a:spcPts val="1500"/>
              </a:lnSpc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Studere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iverksetting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av </a:t>
            </a:r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rammene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for </a:t>
            </a:r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barnehagens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virksomhet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praksis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over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tid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etter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at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planen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har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trått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kraft</a:t>
            </a:r>
          </a:p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Fortolkning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operasjonalisering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av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rammeplanen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på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ulike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nivå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utenfor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barnehagen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Forholdet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mellom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policydesign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rammeplanens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mål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virkemidler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og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iverksettingsprosess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(Winter, 2006)</a:t>
            </a:r>
          </a:p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Nødvendig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å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fokusere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på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variasjon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og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endring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over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tid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framfor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måloppnåelse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(Hill &amp;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Hupe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, 2003)</a:t>
            </a:r>
          </a:p>
          <a:p>
            <a:pPr>
              <a:lnSpc>
                <a:spcPts val="1500"/>
              </a:lnSpc>
            </a:pPr>
            <a:endParaRPr lang="nb-NO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54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E75ADEC-6DB6-4047-9E61-A565F9901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en-US" sz="3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syntetiserende tilnærming til implementering</a:t>
            </a:r>
            <a:endParaRPr lang="nb-NO" sz="3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1FA2356-9005-45F8-88A7-7D4C458F9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r>
              <a:rPr lang="nb-NO" sz="2000" dirty="0"/>
              <a:t>Fokus på hva som skjedde, ikke hva som burde ha skjedd</a:t>
            </a:r>
          </a:p>
          <a:p>
            <a:r>
              <a:rPr lang="nb-NO" sz="2000" dirty="0"/>
              <a:t>Det er et kontinuum mellom policyutforming og implementeringsprosess: iverksetternes handlinger kan ses som del av politikkutformingen</a:t>
            </a:r>
          </a:p>
          <a:p>
            <a:r>
              <a:rPr lang="nb-NO" sz="2000" dirty="0"/>
              <a:t>Fokus på hvordan politikken blir formet og fortolket av aktører på ulike nivå, og den institusjonelle konteksten til den spesifikke politikken </a:t>
            </a:r>
          </a:p>
          <a:p>
            <a:r>
              <a:rPr lang="nb-NO" sz="2000" dirty="0"/>
              <a:t>Bygger på teoretiske bidrag som bygger bro mellom implementeringsstudier, analyse av policydesign og rollen til ansatte («bakkebyråkrater») i barnehagene </a:t>
            </a:r>
          </a:p>
          <a:p>
            <a:pPr marL="0" indent="0">
              <a:buNone/>
            </a:pPr>
            <a:endParaRPr lang="nb-NO" sz="2000" dirty="0"/>
          </a:p>
          <a:p>
            <a:endParaRPr lang="nb-NO" sz="2000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11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nb-NO" sz="3600" b="1"/>
              <a:t>Hovedgrep i evalueringens design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To greiner</a:t>
            </a:r>
          </a:p>
          <a:p>
            <a:pPr marL="0" indent="0">
              <a:buNone/>
            </a:pPr>
            <a:endParaRPr lang="nb-NO" sz="2000" dirty="0"/>
          </a:p>
          <a:p>
            <a:pPr marL="514350" indent="-514350">
              <a:buAutoNum type="alphaUcPeriod"/>
            </a:pPr>
            <a:r>
              <a:rPr lang="nb-NO" sz="2000" dirty="0"/>
              <a:t>Det som skjer i barnehagene – 3 arbeidspakker</a:t>
            </a:r>
          </a:p>
          <a:p>
            <a:pPr marL="514350" indent="-514350">
              <a:buAutoNum type="alphaUcPeriod"/>
            </a:pPr>
            <a:r>
              <a:rPr lang="nb-NO" sz="2000" dirty="0"/>
              <a:t>Det som skjer utenfor barnehagen – 3 arbeidspakker</a:t>
            </a:r>
          </a:p>
          <a:p>
            <a:pPr marL="514350" indent="-514350">
              <a:buAutoNum type="alphaUcPeriod"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De fire hovedproblemstillingene med underspørsmål går på tvers av greinene og arbeidspakkene</a:t>
            </a:r>
          </a:p>
          <a:p>
            <a:pPr marL="0" indent="0">
              <a:buNone/>
            </a:pPr>
            <a:r>
              <a:rPr lang="nb-NO" sz="2000" dirty="0"/>
              <a:t>Skal kombinere data fra de ulike delene for å få en forståelse av implementeringen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51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3004</TotalTime>
  <Words>1487</Words>
  <Application>Microsoft Office PowerPoint</Application>
  <PresentationFormat>Widescreen</PresentationFormat>
  <Paragraphs>206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Office Theme</vt:lpstr>
      <vt:lpstr>Office-tema</vt:lpstr>
      <vt:lpstr>EVALUERING AV IMPLEMENTERINGEN AV RAMMEPLAN FOR BARNEHAGEN  Metodisk gjennomføring og hovedfunn så langt </vt:lpstr>
      <vt:lpstr>OM PRESENTASJONEN</vt:lpstr>
      <vt:lpstr>OPPDRAGET</vt:lpstr>
      <vt:lpstr>RAMMENE FOR OPPDRAGET</vt:lpstr>
      <vt:lpstr>Rammeplanen for barnehagen</vt:lpstr>
      <vt:lpstr> Barnehage som rettighet og tjeneste for alle barn skjerper kravene til innhold og øker behovet for et klarere styringsinstrument </vt:lpstr>
      <vt:lpstr>TOLKNINGEN AV EVALUERINGSOPPDRAGET</vt:lpstr>
      <vt:lpstr>En syntetiserende tilnærming til implementering</vt:lpstr>
      <vt:lpstr>Hovedgrep i evalueringens design</vt:lpstr>
      <vt:lpstr>DATAGRUNNLAG</vt:lpstr>
      <vt:lpstr>HOVEDFUNN: TREKK VED POLICYDESIGNET</vt:lpstr>
      <vt:lpstr>HOVEDFUNN: ROLLEN TIL BARNEHAGEMYNDIGHET OG EIERE</vt:lpstr>
      <vt:lpstr>HOVEDFUNN: BARNEHAGENIVÅET</vt:lpstr>
      <vt:lpstr>KONKLUSJON - FUNN</vt:lpstr>
      <vt:lpstr>ERFARINGER MED FORSKNINGSDESIGNET</vt:lpstr>
      <vt:lpstr>References</vt:lpstr>
      <vt:lpstr>  TUSEN TAKK!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ECEC CURRICULUM REFORMS IN NORWAY: Lessons from implementation theories</dc:title>
  <dc:creator>Kari Ludvigsen</dc:creator>
  <cp:lastModifiedBy>Anne Dåsvatn Homme</cp:lastModifiedBy>
  <cp:revision>13</cp:revision>
  <cp:lastPrinted>2022-04-28T07:28:07Z</cp:lastPrinted>
  <dcterms:created xsi:type="dcterms:W3CDTF">2022-02-28T14:59:06Z</dcterms:created>
  <dcterms:modified xsi:type="dcterms:W3CDTF">2022-04-28T08:45:58Z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98e6aa-f38b-493c-8d03-f8fd77103338_Enabled">
    <vt:lpwstr>true</vt:lpwstr>
  </property>
  <property fmtid="{D5CDD505-2E9C-101B-9397-08002B2CF9AE}" pid="3" name="MSIP_Label_ea98e6aa-f38b-493c-8d03-f8fd77103338_SetDate">
    <vt:lpwstr>2022-04-21T10:52:44Z</vt:lpwstr>
  </property>
  <property fmtid="{D5CDD505-2E9C-101B-9397-08002B2CF9AE}" pid="4" name="MSIP_Label_ea98e6aa-f38b-493c-8d03-f8fd77103338_Method">
    <vt:lpwstr>Privileged</vt:lpwstr>
  </property>
  <property fmtid="{D5CDD505-2E9C-101B-9397-08002B2CF9AE}" pid="5" name="MSIP_Label_ea98e6aa-f38b-493c-8d03-f8fd77103338_Name">
    <vt:lpwstr>ea98e6aa-f38b-493c-8d03-f8fd77103338</vt:lpwstr>
  </property>
  <property fmtid="{D5CDD505-2E9C-101B-9397-08002B2CF9AE}" pid="6" name="MSIP_Label_ea98e6aa-f38b-493c-8d03-f8fd77103338_SiteId">
    <vt:lpwstr>25a470a6-f991-4bb7-8e1f-964b7d699066</vt:lpwstr>
  </property>
  <property fmtid="{D5CDD505-2E9C-101B-9397-08002B2CF9AE}" pid="7" name="MSIP_Label_ea98e6aa-f38b-493c-8d03-f8fd77103338_ActionId">
    <vt:lpwstr>14e55533-4e2b-49dc-91d0-d2912f69f9f9</vt:lpwstr>
  </property>
  <property fmtid="{D5CDD505-2E9C-101B-9397-08002B2CF9AE}" pid="8" name="MSIP_Label_ea98e6aa-f38b-493c-8d03-f8fd77103338_ContentBits">
    <vt:lpwstr>0</vt:lpwstr>
  </property>
</Properties>
</file>