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85" r:id="rId3"/>
    <p:sldId id="290" r:id="rId4"/>
    <p:sldId id="291" r:id="rId5"/>
    <p:sldId id="279" r:id="rId6"/>
    <p:sldId id="280" r:id="rId7"/>
    <p:sldId id="289" r:id="rId8"/>
    <p:sldId id="282" r:id="rId9"/>
    <p:sldId id="292" r:id="rId10"/>
    <p:sldId id="293" r:id="rId11"/>
    <p:sldId id="294" r:id="rId12"/>
  </p:sldIdLst>
  <p:sldSz cx="12192000" cy="6858000"/>
  <p:notesSz cx="6669088"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0134" autoAdjust="0"/>
  </p:normalViewPr>
  <p:slideViewPr>
    <p:cSldViewPr snapToGrid="0">
      <p:cViewPr varScale="1">
        <p:scale>
          <a:sx n="46" d="100"/>
          <a:sy n="46" d="100"/>
        </p:scale>
        <p:origin x="131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61BD11-2162-432F-AD82-A12719F03782}" type="doc">
      <dgm:prSet loTypeId="urn:microsoft.com/office/officeart/2005/8/layout/gear1" loCatId="process" qsTypeId="urn:microsoft.com/office/officeart/2005/8/quickstyle/simple1" qsCatId="simple" csTypeId="urn:microsoft.com/office/officeart/2005/8/colors/accent1_2" csCatId="accent1" phldr="1"/>
      <dgm:spPr/>
    </dgm:pt>
    <dgm:pt modelId="{52A1DF78-DD71-48E4-9D5D-83EA4398C941}">
      <dgm:prSet phldrT="[Tekst]" custT="1"/>
      <dgm:spPr>
        <a:solidFill>
          <a:srgbClr val="93A79F"/>
        </a:solidFill>
      </dgm:spPr>
      <dgm:t>
        <a:bodyPr/>
        <a:lstStyle/>
        <a:p>
          <a:r>
            <a:rPr lang="nb-NO" sz="3200" dirty="0">
              <a:latin typeface="Poppins Medium" panose="00000600000000000000" pitchFamily="2" charset="0"/>
              <a:cs typeface="Poppins Medium" panose="00000600000000000000" pitchFamily="2" charset="0"/>
            </a:rPr>
            <a:t>TAKTISK</a:t>
          </a:r>
        </a:p>
      </dgm:t>
    </dgm:pt>
    <dgm:pt modelId="{1CA6B05F-5F5D-4556-BD3B-F335F436A310}" type="parTrans" cxnId="{D3300376-429A-4E78-AAAF-133AF7A34C56}">
      <dgm:prSet/>
      <dgm:spPr/>
      <dgm:t>
        <a:bodyPr/>
        <a:lstStyle/>
        <a:p>
          <a:endParaRPr lang="nb-NO"/>
        </a:p>
      </dgm:t>
    </dgm:pt>
    <dgm:pt modelId="{E8C03543-9A71-40E4-AA6B-24E2FF190C84}" type="sibTrans" cxnId="{D3300376-429A-4E78-AAAF-133AF7A34C56}">
      <dgm:prSet/>
      <dgm:spPr/>
      <dgm:t>
        <a:bodyPr/>
        <a:lstStyle/>
        <a:p>
          <a:endParaRPr lang="nb-NO"/>
        </a:p>
      </dgm:t>
    </dgm:pt>
    <dgm:pt modelId="{7A792EFB-BDE1-4A11-B7BE-654E24802E6E}">
      <dgm:prSet phldrT="[Tekst]" custT="1"/>
      <dgm:spPr>
        <a:solidFill>
          <a:srgbClr val="93A79F"/>
        </a:solidFill>
      </dgm:spPr>
      <dgm:t>
        <a:bodyPr/>
        <a:lstStyle/>
        <a:p>
          <a:r>
            <a:rPr lang="nb-NO" sz="1100" dirty="0">
              <a:latin typeface="Poppins Medium" panose="00000600000000000000" pitchFamily="2" charset="0"/>
              <a:cs typeface="Poppins Medium" panose="00000600000000000000" pitchFamily="2" charset="0"/>
            </a:rPr>
            <a:t>OPERASJONELT</a:t>
          </a:r>
        </a:p>
      </dgm:t>
    </dgm:pt>
    <dgm:pt modelId="{A02CF64A-95A8-453E-83F5-2EEB7FBE0138}" type="parTrans" cxnId="{EE855DD8-C188-44A9-AF7F-EFF763A93AB9}">
      <dgm:prSet/>
      <dgm:spPr/>
      <dgm:t>
        <a:bodyPr/>
        <a:lstStyle/>
        <a:p>
          <a:endParaRPr lang="nb-NO"/>
        </a:p>
      </dgm:t>
    </dgm:pt>
    <dgm:pt modelId="{DC9963DF-23F1-44B3-B42B-DE605B6E08AE}" type="sibTrans" cxnId="{EE855DD8-C188-44A9-AF7F-EFF763A93AB9}">
      <dgm:prSet/>
      <dgm:spPr/>
      <dgm:t>
        <a:bodyPr/>
        <a:lstStyle/>
        <a:p>
          <a:endParaRPr lang="nb-NO"/>
        </a:p>
      </dgm:t>
    </dgm:pt>
    <dgm:pt modelId="{A954F023-53A4-48C8-8E2A-79E449ACA21A}">
      <dgm:prSet phldrT="[Tekst]" custT="1"/>
      <dgm:spPr>
        <a:solidFill>
          <a:srgbClr val="93A79F"/>
        </a:solidFill>
      </dgm:spPr>
      <dgm:t>
        <a:bodyPr/>
        <a:lstStyle/>
        <a:p>
          <a:r>
            <a:rPr lang="nb-NO" sz="1400" dirty="0">
              <a:latin typeface="Poppins Medium" panose="00000600000000000000" pitchFamily="2" charset="0"/>
              <a:cs typeface="Poppins Medium" panose="00000600000000000000" pitchFamily="2" charset="0"/>
            </a:rPr>
            <a:t>STRATEGISK</a:t>
          </a:r>
        </a:p>
      </dgm:t>
    </dgm:pt>
    <dgm:pt modelId="{25DB8667-D988-4B3A-AD4A-A761971B5778}" type="parTrans" cxnId="{C67EEB86-B2C1-4122-AFF4-8F238FF57DE4}">
      <dgm:prSet/>
      <dgm:spPr/>
      <dgm:t>
        <a:bodyPr/>
        <a:lstStyle/>
        <a:p>
          <a:endParaRPr lang="nb-NO"/>
        </a:p>
      </dgm:t>
    </dgm:pt>
    <dgm:pt modelId="{2B2F2794-54DB-4A4C-A94B-FE3C9697683E}" type="sibTrans" cxnId="{C67EEB86-B2C1-4122-AFF4-8F238FF57DE4}">
      <dgm:prSet/>
      <dgm:spPr/>
      <dgm:t>
        <a:bodyPr/>
        <a:lstStyle/>
        <a:p>
          <a:endParaRPr lang="nb-NO"/>
        </a:p>
      </dgm:t>
    </dgm:pt>
    <dgm:pt modelId="{757A5306-6A51-4CF1-85CB-81B4BA5621D4}" type="pres">
      <dgm:prSet presAssocID="{BA61BD11-2162-432F-AD82-A12719F03782}" presName="composite" presStyleCnt="0">
        <dgm:presLayoutVars>
          <dgm:chMax val="3"/>
          <dgm:animLvl val="lvl"/>
          <dgm:resizeHandles val="exact"/>
        </dgm:presLayoutVars>
      </dgm:prSet>
      <dgm:spPr/>
    </dgm:pt>
    <dgm:pt modelId="{BA77A6BD-FDCC-4BBE-A0DC-162B218BCBE6}" type="pres">
      <dgm:prSet presAssocID="{52A1DF78-DD71-48E4-9D5D-83EA4398C941}" presName="gear1" presStyleLbl="node1" presStyleIdx="0" presStyleCnt="3">
        <dgm:presLayoutVars>
          <dgm:chMax val="1"/>
          <dgm:bulletEnabled val="1"/>
        </dgm:presLayoutVars>
      </dgm:prSet>
      <dgm:spPr/>
    </dgm:pt>
    <dgm:pt modelId="{DC60216D-E759-481D-9E7E-E23949955D75}" type="pres">
      <dgm:prSet presAssocID="{52A1DF78-DD71-48E4-9D5D-83EA4398C941}" presName="gear1srcNode" presStyleLbl="node1" presStyleIdx="0" presStyleCnt="3"/>
      <dgm:spPr/>
    </dgm:pt>
    <dgm:pt modelId="{258E2F88-B82B-4F93-8B11-A008E9F81BC4}" type="pres">
      <dgm:prSet presAssocID="{52A1DF78-DD71-48E4-9D5D-83EA4398C941}" presName="gear1dstNode" presStyleLbl="node1" presStyleIdx="0" presStyleCnt="3"/>
      <dgm:spPr/>
    </dgm:pt>
    <dgm:pt modelId="{3EF2BEE4-39A7-45B3-B0D6-CF7FF3C3C157}" type="pres">
      <dgm:prSet presAssocID="{7A792EFB-BDE1-4A11-B7BE-654E24802E6E}" presName="gear2" presStyleLbl="node1" presStyleIdx="1" presStyleCnt="3">
        <dgm:presLayoutVars>
          <dgm:chMax val="1"/>
          <dgm:bulletEnabled val="1"/>
        </dgm:presLayoutVars>
      </dgm:prSet>
      <dgm:spPr/>
    </dgm:pt>
    <dgm:pt modelId="{8C597690-AD51-44FE-8FA7-B7161E8BFCA3}" type="pres">
      <dgm:prSet presAssocID="{7A792EFB-BDE1-4A11-B7BE-654E24802E6E}" presName="gear2srcNode" presStyleLbl="node1" presStyleIdx="1" presStyleCnt="3"/>
      <dgm:spPr/>
    </dgm:pt>
    <dgm:pt modelId="{132B28B8-93B3-4853-B28D-85E472E02A9E}" type="pres">
      <dgm:prSet presAssocID="{7A792EFB-BDE1-4A11-B7BE-654E24802E6E}" presName="gear2dstNode" presStyleLbl="node1" presStyleIdx="1" presStyleCnt="3"/>
      <dgm:spPr/>
    </dgm:pt>
    <dgm:pt modelId="{EADCAD2B-1AD2-401E-AEFC-7C91E7D417F8}" type="pres">
      <dgm:prSet presAssocID="{A954F023-53A4-48C8-8E2A-79E449ACA21A}" presName="gear3" presStyleLbl="node1" presStyleIdx="2" presStyleCnt="3"/>
      <dgm:spPr/>
    </dgm:pt>
    <dgm:pt modelId="{3DEECA95-0034-4E51-A185-7E6B686F5B71}" type="pres">
      <dgm:prSet presAssocID="{A954F023-53A4-48C8-8E2A-79E449ACA21A}" presName="gear3tx" presStyleLbl="node1" presStyleIdx="2" presStyleCnt="3">
        <dgm:presLayoutVars>
          <dgm:chMax val="1"/>
          <dgm:bulletEnabled val="1"/>
        </dgm:presLayoutVars>
      </dgm:prSet>
      <dgm:spPr/>
    </dgm:pt>
    <dgm:pt modelId="{5C8F1E11-5D77-4C03-8210-0239A7919C3C}" type="pres">
      <dgm:prSet presAssocID="{A954F023-53A4-48C8-8E2A-79E449ACA21A}" presName="gear3srcNode" presStyleLbl="node1" presStyleIdx="2" presStyleCnt="3"/>
      <dgm:spPr/>
    </dgm:pt>
    <dgm:pt modelId="{B2946F71-1D3D-4049-84FC-8E70FEDEFAD0}" type="pres">
      <dgm:prSet presAssocID="{A954F023-53A4-48C8-8E2A-79E449ACA21A}" presName="gear3dstNode" presStyleLbl="node1" presStyleIdx="2" presStyleCnt="3"/>
      <dgm:spPr/>
    </dgm:pt>
    <dgm:pt modelId="{AAED7E88-8A2F-44B0-B5C0-81EA36E66C54}" type="pres">
      <dgm:prSet presAssocID="{E8C03543-9A71-40E4-AA6B-24E2FF190C84}" presName="connector1" presStyleLbl="sibTrans2D1" presStyleIdx="0" presStyleCnt="3"/>
      <dgm:spPr/>
    </dgm:pt>
    <dgm:pt modelId="{8A09D714-58EC-48F9-9B47-A4CA7F754E6F}" type="pres">
      <dgm:prSet presAssocID="{DC9963DF-23F1-44B3-B42B-DE605B6E08AE}" presName="connector2" presStyleLbl="sibTrans2D1" presStyleIdx="1" presStyleCnt="3"/>
      <dgm:spPr/>
    </dgm:pt>
    <dgm:pt modelId="{CAA004CD-5698-425E-9290-20D4E77A7F9F}" type="pres">
      <dgm:prSet presAssocID="{2B2F2794-54DB-4A4C-A94B-FE3C9697683E}" presName="connector3" presStyleLbl="sibTrans2D1" presStyleIdx="2" presStyleCnt="3"/>
      <dgm:spPr/>
    </dgm:pt>
  </dgm:ptLst>
  <dgm:cxnLst>
    <dgm:cxn modelId="{B5B30714-4F94-42A1-B18C-1DBCCEBF3D9C}" type="presOf" srcId="{BA61BD11-2162-432F-AD82-A12719F03782}" destId="{757A5306-6A51-4CF1-85CB-81B4BA5621D4}" srcOrd="0" destOrd="0" presId="urn:microsoft.com/office/officeart/2005/8/layout/gear1"/>
    <dgm:cxn modelId="{43D65216-3E6C-4D71-B66C-FB6ECB07EFCB}" type="presOf" srcId="{A954F023-53A4-48C8-8E2A-79E449ACA21A}" destId="{B2946F71-1D3D-4049-84FC-8E70FEDEFAD0}" srcOrd="3" destOrd="0" presId="urn:microsoft.com/office/officeart/2005/8/layout/gear1"/>
    <dgm:cxn modelId="{812A441E-43CA-473E-9166-722CF4E3E076}" type="presOf" srcId="{A954F023-53A4-48C8-8E2A-79E449ACA21A}" destId="{3DEECA95-0034-4E51-A185-7E6B686F5B71}" srcOrd="1" destOrd="0" presId="urn:microsoft.com/office/officeart/2005/8/layout/gear1"/>
    <dgm:cxn modelId="{5A359463-F2D6-4987-A7FB-C44CA98D09DB}" type="presOf" srcId="{DC9963DF-23F1-44B3-B42B-DE605B6E08AE}" destId="{8A09D714-58EC-48F9-9B47-A4CA7F754E6F}" srcOrd="0" destOrd="0" presId="urn:microsoft.com/office/officeart/2005/8/layout/gear1"/>
    <dgm:cxn modelId="{B1A15D67-A397-4D51-B724-6EBBFA5E4535}" type="presOf" srcId="{E8C03543-9A71-40E4-AA6B-24E2FF190C84}" destId="{AAED7E88-8A2F-44B0-B5C0-81EA36E66C54}" srcOrd="0" destOrd="0" presId="urn:microsoft.com/office/officeart/2005/8/layout/gear1"/>
    <dgm:cxn modelId="{CDA90D55-580C-453B-9AB1-67D1197610E2}" type="presOf" srcId="{52A1DF78-DD71-48E4-9D5D-83EA4398C941}" destId="{258E2F88-B82B-4F93-8B11-A008E9F81BC4}" srcOrd="2" destOrd="0" presId="urn:microsoft.com/office/officeart/2005/8/layout/gear1"/>
    <dgm:cxn modelId="{D3300376-429A-4E78-AAAF-133AF7A34C56}" srcId="{BA61BD11-2162-432F-AD82-A12719F03782}" destId="{52A1DF78-DD71-48E4-9D5D-83EA4398C941}" srcOrd="0" destOrd="0" parTransId="{1CA6B05F-5F5D-4556-BD3B-F335F436A310}" sibTransId="{E8C03543-9A71-40E4-AA6B-24E2FF190C84}"/>
    <dgm:cxn modelId="{C67EEB86-B2C1-4122-AFF4-8F238FF57DE4}" srcId="{BA61BD11-2162-432F-AD82-A12719F03782}" destId="{A954F023-53A4-48C8-8E2A-79E449ACA21A}" srcOrd="2" destOrd="0" parTransId="{25DB8667-D988-4B3A-AD4A-A761971B5778}" sibTransId="{2B2F2794-54DB-4A4C-A94B-FE3C9697683E}"/>
    <dgm:cxn modelId="{96256095-C4D3-473B-A480-DAC4836B63B6}" type="presOf" srcId="{2B2F2794-54DB-4A4C-A94B-FE3C9697683E}" destId="{CAA004CD-5698-425E-9290-20D4E77A7F9F}" srcOrd="0" destOrd="0" presId="urn:microsoft.com/office/officeart/2005/8/layout/gear1"/>
    <dgm:cxn modelId="{2D27179B-FF8C-400B-92E7-5B4CB8F9F70F}" type="presOf" srcId="{52A1DF78-DD71-48E4-9D5D-83EA4398C941}" destId="{DC60216D-E759-481D-9E7E-E23949955D75}" srcOrd="1" destOrd="0" presId="urn:microsoft.com/office/officeart/2005/8/layout/gear1"/>
    <dgm:cxn modelId="{A0828EB6-9BC0-45C9-A0E3-51AF0A6ED13A}" type="presOf" srcId="{7A792EFB-BDE1-4A11-B7BE-654E24802E6E}" destId="{8C597690-AD51-44FE-8FA7-B7161E8BFCA3}" srcOrd="1" destOrd="0" presId="urn:microsoft.com/office/officeart/2005/8/layout/gear1"/>
    <dgm:cxn modelId="{EE232EB7-A0B7-453B-A006-4B7E3EC8C9DA}" type="presOf" srcId="{7A792EFB-BDE1-4A11-B7BE-654E24802E6E}" destId="{3EF2BEE4-39A7-45B3-B0D6-CF7FF3C3C157}" srcOrd="0" destOrd="0" presId="urn:microsoft.com/office/officeart/2005/8/layout/gear1"/>
    <dgm:cxn modelId="{454CF9B9-09A2-467C-A362-88ACD30DF059}" type="presOf" srcId="{52A1DF78-DD71-48E4-9D5D-83EA4398C941}" destId="{BA77A6BD-FDCC-4BBE-A0DC-162B218BCBE6}" srcOrd="0" destOrd="0" presId="urn:microsoft.com/office/officeart/2005/8/layout/gear1"/>
    <dgm:cxn modelId="{06FECDCB-E804-463D-AF9C-939743996E8E}" type="presOf" srcId="{A954F023-53A4-48C8-8E2A-79E449ACA21A}" destId="{EADCAD2B-1AD2-401E-AEFC-7C91E7D417F8}" srcOrd="0" destOrd="0" presId="urn:microsoft.com/office/officeart/2005/8/layout/gear1"/>
    <dgm:cxn modelId="{8F2CC5D1-9913-4E20-A3C6-42176395FC07}" type="presOf" srcId="{A954F023-53A4-48C8-8E2A-79E449ACA21A}" destId="{5C8F1E11-5D77-4C03-8210-0239A7919C3C}" srcOrd="2" destOrd="0" presId="urn:microsoft.com/office/officeart/2005/8/layout/gear1"/>
    <dgm:cxn modelId="{EE855DD8-C188-44A9-AF7F-EFF763A93AB9}" srcId="{BA61BD11-2162-432F-AD82-A12719F03782}" destId="{7A792EFB-BDE1-4A11-B7BE-654E24802E6E}" srcOrd="1" destOrd="0" parTransId="{A02CF64A-95A8-453E-83F5-2EEB7FBE0138}" sibTransId="{DC9963DF-23F1-44B3-B42B-DE605B6E08AE}"/>
    <dgm:cxn modelId="{9EF694F8-2D05-4BE6-8397-FE9A37B6E67A}" type="presOf" srcId="{7A792EFB-BDE1-4A11-B7BE-654E24802E6E}" destId="{132B28B8-93B3-4853-B28D-85E472E02A9E}" srcOrd="2" destOrd="0" presId="urn:microsoft.com/office/officeart/2005/8/layout/gear1"/>
    <dgm:cxn modelId="{04573A63-6C1C-4E63-9913-B59452A05E07}" type="presParOf" srcId="{757A5306-6A51-4CF1-85CB-81B4BA5621D4}" destId="{BA77A6BD-FDCC-4BBE-A0DC-162B218BCBE6}" srcOrd="0" destOrd="0" presId="urn:microsoft.com/office/officeart/2005/8/layout/gear1"/>
    <dgm:cxn modelId="{46B5666C-3D19-43EE-AFD4-B2E669318031}" type="presParOf" srcId="{757A5306-6A51-4CF1-85CB-81B4BA5621D4}" destId="{DC60216D-E759-481D-9E7E-E23949955D75}" srcOrd="1" destOrd="0" presId="urn:microsoft.com/office/officeart/2005/8/layout/gear1"/>
    <dgm:cxn modelId="{930D147E-AAD0-4569-A99A-81D246663047}" type="presParOf" srcId="{757A5306-6A51-4CF1-85CB-81B4BA5621D4}" destId="{258E2F88-B82B-4F93-8B11-A008E9F81BC4}" srcOrd="2" destOrd="0" presId="urn:microsoft.com/office/officeart/2005/8/layout/gear1"/>
    <dgm:cxn modelId="{4BD1C08C-4157-4771-A9F1-2C66B4A763A3}" type="presParOf" srcId="{757A5306-6A51-4CF1-85CB-81B4BA5621D4}" destId="{3EF2BEE4-39A7-45B3-B0D6-CF7FF3C3C157}" srcOrd="3" destOrd="0" presId="urn:microsoft.com/office/officeart/2005/8/layout/gear1"/>
    <dgm:cxn modelId="{129267E6-34FF-4C3D-AB1F-5AE8CC949B0D}" type="presParOf" srcId="{757A5306-6A51-4CF1-85CB-81B4BA5621D4}" destId="{8C597690-AD51-44FE-8FA7-B7161E8BFCA3}" srcOrd="4" destOrd="0" presId="urn:microsoft.com/office/officeart/2005/8/layout/gear1"/>
    <dgm:cxn modelId="{0A750A41-5EAB-4230-958F-B793509426F7}" type="presParOf" srcId="{757A5306-6A51-4CF1-85CB-81B4BA5621D4}" destId="{132B28B8-93B3-4853-B28D-85E472E02A9E}" srcOrd="5" destOrd="0" presId="urn:microsoft.com/office/officeart/2005/8/layout/gear1"/>
    <dgm:cxn modelId="{D8CD68DF-DCEB-48C8-8F21-E9917F830104}" type="presParOf" srcId="{757A5306-6A51-4CF1-85CB-81B4BA5621D4}" destId="{EADCAD2B-1AD2-401E-AEFC-7C91E7D417F8}" srcOrd="6" destOrd="0" presId="urn:microsoft.com/office/officeart/2005/8/layout/gear1"/>
    <dgm:cxn modelId="{4A9D7149-10B2-4268-B72D-4911E68C2E32}" type="presParOf" srcId="{757A5306-6A51-4CF1-85CB-81B4BA5621D4}" destId="{3DEECA95-0034-4E51-A185-7E6B686F5B71}" srcOrd="7" destOrd="0" presId="urn:microsoft.com/office/officeart/2005/8/layout/gear1"/>
    <dgm:cxn modelId="{99729DC3-6028-4792-B416-F0EFE89B9EFC}" type="presParOf" srcId="{757A5306-6A51-4CF1-85CB-81B4BA5621D4}" destId="{5C8F1E11-5D77-4C03-8210-0239A7919C3C}" srcOrd="8" destOrd="0" presId="urn:microsoft.com/office/officeart/2005/8/layout/gear1"/>
    <dgm:cxn modelId="{401E82E2-43D7-40D0-9792-005EA6DBB800}" type="presParOf" srcId="{757A5306-6A51-4CF1-85CB-81B4BA5621D4}" destId="{B2946F71-1D3D-4049-84FC-8E70FEDEFAD0}" srcOrd="9" destOrd="0" presId="urn:microsoft.com/office/officeart/2005/8/layout/gear1"/>
    <dgm:cxn modelId="{AD83186C-45CD-432B-8EB1-63AF67CAB43F}" type="presParOf" srcId="{757A5306-6A51-4CF1-85CB-81B4BA5621D4}" destId="{AAED7E88-8A2F-44B0-B5C0-81EA36E66C54}" srcOrd="10" destOrd="0" presId="urn:microsoft.com/office/officeart/2005/8/layout/gear1"/>
    <dgm:cxn modelId="{2ABAA390-2BBD-488C-B9E4-D46FDEDED8DD}" type="presParOf" srcId="{757A5306-6A51-4CF1-85CB-81B4BA5621D4}" destId="{8A09D714-58EC-48F9-9B47-A4CA7F754E6F}" srcOrd="11" destOrd="0" presId="urn:microsoft.com/office/officeart/2005/8/layout/gear1"/>
    <dgm:cxn modelId="{485D3391-98B0-4944-A295-6A1380471742}" type="presParOf" srcId="{757A5306-6A51-4CF1-85CB-81B4BA5621D4}" destId="{CAA004CD-5698-425E-9290-20D4E77A7F9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7A6BD-FDCC-4BBE-A0DC-162B218BCBE6}">
      <dsp:nvSpPr>
        <dsp:cNvPr id="0" name=""/>
        <dsp:cNvSpPr/>
      </dsp:nvSpPr>
      <dsp:spPr>
        <a:xfrm>
          <a:off x="2935663" y="2286936"/>
          <a:ext cx="2795144" cy="2795144"/>
        </a:xfrm>
        <a:prstGeom prst="gear9">
          <a:avLst/>
        </a:prstGeom>
        <a:solidFill>
          <a:srgbClr val="93A7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nb-NO" sz="3200" kern="1200" dirty="0">
              <a:latin typeface="Poppins Medium" panose="00000600000000000000" pitchFamily="2" charset="0"/>
              <a:cs typeface="Poppins Medium" panose="00000600000000000000" pitchFamily="2" charset="0"/>
            </a:rPr>
            <a:t>TAKTISK</a:t>
          </a:r>
        </a:p>
      </dsp:txBody>
      <dsp:txXfrm>
        <a:off x="3497611" y="2941685"/>
        <a:ext cx="1671248" cy="1436762"/>
      </dsp:txXfrm>
    </dsp:sp>
    <dsp:sp modelId="{3EF2BEE4-39A7-45B3-B0D6-CF7FF3C3C157}">
      <dsp:nvSpPr>
        <dsp:cNvPr id="0" name=""/>
        <dsp:cNvSpPr/>
      </dsp:nvSpPr>
      <dsp:spPr>
        <a:xfrm>
          <a:off x="1309398" y="1626265"/>
          <a:ext cx="2032832" cy="2032832"/>
        </a:xfrm>
        <a:prstGeom prst="gear6">
          <a:avLst/>
        </a:prstGeom>
        <a:solidFill>
          <a:srgbClr val="93A7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b-NO" sz="1100" kern="1200" dirty="0">
              <a:latin typeface="Poppins Medium" panose="00000600000000000000" pitchFamily="2" charset="0"/>
              <a:cs typeface="Poppins Medium" panose="00000600000000000000" pitchFamily="2" charset="0"/>
            </a:rPr>
            <a:t>OPERASJONELT</a:t>
          </a:r>
        </a:p>
      </dsp:txBody>
      <dsp:txXfrm>
        <a:off x="1821170" y="2141130"/>
        <a:ext cx="1009288" cy="1003102"/>
      </dsp:txXfrm>
    </dsp:sp>
    <dsp:sp modelId="{EADCAD2B-1AD2-401E-AEFC-7C91E7D417F8}">
      <dsp:nvSpPr>
        <dsp:cNvPr id="0" name=""/>
        <dsp:cNvSpPr/>
      </dsp:nvSpPr>
      <dsp:spPr>
        <a:xfrm rot="20700000">
          <a:off x="2447991" y="223819"/>
          <a:ext cx="1991760" cy="1991760"/>
        </a:xfrm>
        <a:prstGeom prst="gear6">
          <a:avLst/>
        </a:prstGeom>
        <a:solidFill>
          <a:srgbClr val="93A7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dirty="0">
              <a:latin typeface="Poppins Medium" panose="00000600000000000000" pitchFamily="2" charset="0"/>
              <a:cs typeface="Poppins Medium" panose="00000600000000000000" pitchFamily="2" charset="0"/>
            </a:rPr>
            <a:t>STRATEGISK</a:t>
          </a:r>
        </a:p>
      </dsp:txBody>
      <dsp:txXfrm rot="-20700000">
        <a:off x="2884843" y="660670"/>
        <a:ext cx="1118057" cy="1118057"/>
      </dsp:txXfrm>
    </dsp:sp>
    <dsp:sp modelId="{AAED7E88-8A2F-44B0-B5C0-81EA36E66C54}">
      <dsp:nvSpPr>
        <dsp:cNvPr id="0" name=""/>
        <dsp:cNvSpPr/>
      </dsp:nvSpPr>
      <dsp:spPr>
        <a:xfrm>
          <a:off x="2730604" y="1859518"/>
          <a:ext cx="3577785" cy="3577785"/>
        </a:xfrm>
        <a:prstGeom prst="circularArrow">
          <a:avLst>
            <a:gd name="adj1" fmla="val 4688"/>
            <a:gd name="adj2" fmla="val 299029"/>
            <a:gd name="adj3" fmla="val 2533945"/>
            <a:gd name="adj4" fmla="val 1582349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09D714-58EC-48F9-9B47-A4CA7F754E6F}">
      <dsp:nvSpPr>
        <dsp:cNvPr id="0" name=""/>
        <dsp:cNvSpPr/>
      </dsp:nvSpPr>
      <dsp:spPr>
        <a:xfrm>
          <a:off x="949387" y="1172667"/>
          <a:ext cx="2599484" cy="259948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A004CD-5698-425E-9290-20D4E77A7F9F}">
      <dsp:nvSpPr>
        <dsp:cNvPr id="0" name=""/>
        <dsp:cNvSpPr/>
      </dsp:nvSpPr>
      <dsp:spPr>
        <a:xfrm>
          <a:off x="1987276" y="-216261"/>
          <a:ext cx="2802767" cy="280276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20EBA1B7-E2AC-4CC4-BC43-3D2FF63AFEE2}" type="datetimeFigureOut">
              <a:rPr lang="nb-NO" smtClean="0"/>
              <a:t>21.09.2022</a:t>
            </a:fld>
            <a:endParaRPr lang="nb-NO"/>
          </a:p>
        </p:txBody>
      </p:sp>
      <p:sp>
        <p:nvSpPr>
          <p:cNvPr id="4" name="Plassholder for lysbilde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7CDD7932-FEDB-4A1E-8C7B-FE3ABF997408}" type="slidenum">
              <a:rPr lang="nb-NO" smtClean="0"/>
              <a:t>‹#›</a:t>
            </a:fld>
            <a:endParaRPr lang="nb-NO"/>
          </a:p>
        </p:txBody>
      </p:sp>
    </p:spTree>
    <p:extLst>
      <p:ext uri="{BB962C8B-B14F-4D97-AF65-F5344CB8AC3E}">
        <p14:creationId xmlns:p14="http://schemas.microsoft.com/office/powerpoint/2010/main" val="110341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Jobber som redningsleder, går skift i operasjonsrom ved HRS NN. Leder redningsaksjoner på land, sjø og i lufta til daglig.  Min bakgrunn er fra politiet. Jeg har ingen formalkompetanse i evalueringsarbeid. Jeg ble spurt i starten av 2021 om å lede arbeidet med å evaluere den mest komplekse redningsaksjonen vi har hatt noensinne på norsk jord. </a:t>
            </a:r>
          </a:p>
          <a:p>
            <a:r>
              <a:rPr lang="nb-NO" sz="1600" dirty="0"/>
              <a:t>10 personer omkom i skredet på Gjerdrum. Over 1000 innsatsmannskaper var i sving, og aksjonen krevde ressurser i et nasjonalt perspektiv – altså pr definisjon en katastrofe.</a:t>
            </a:r>
          </a:p>
          <a:p>
            <a:r>
              <a:rPr lang="nb-NO" sz="1600" dirty="0"/>
              <a:t>Det som var spesielt var at dette arbeidet skulle gjøres på </a:t>
            </a:r>
            <a:r>
              <a:rPr lang="nb-NO" sz="1600" dirty="0" err="1"/>
              <a:t>ca</a:t>
            </a:r>
            <a:r>
              <a:rPr lang="nb-NO" sz="1600" dirty="0"/>
              <a:t> 5 </a:t>
            </a:r>
            <a:r>
              <a:rPr lang="nb-NO" sz="1600" dirty="0" err="1"/>
              <a:t>mnd</a:t>
            </a:r>
            <a:r>
              <a:rPr lang="nb-NO" sz="1600" dirty="0"/>
              <a:t>, noe som er svært kort tid på denne evalueringer, og som vi i arbeidsgruppa fikk kjenne mye på.</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7E082-2AE6-4140-BC60-662B3E7BE46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48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5C7E082-2AE6-4140-BC60-662B3E7BE469}" type="slidenum">
              <a:rPr lang="nb-NO" smtClean="0"/>
              <a:t>10</a:t>
            </a:fld>
            <a:endParaRPr lang="nb-NO"/>
          </a:p>
        </p:txBody>
      </p:sp>
    </p:spTree>
    <p:extLst>
      <p:ext uri="{BB962C8B-B14F-4D97-AF65-F5344CB8AC3E}">
        <p14:creationId xmlns:p14="http://schemas.microsoft.com/office/powerpoint/2010/main" val="387349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Arbeidsgruppa bestod av 3 fra HRS (meg på fulltid), 1 fra PHS og 1 fra BRV og 1 fra DSB – god kompetanse </a:t>
            </a:r>
            <a:r>
              <a:rPr lang="nb-NO" dirty="0" err="1"/>
              <a:t>ift</a:t>
            </a:r>
            <a:r>
              <a:rPr lang="nb-NO" dirty="0"/>
              <a:t> evaluering og rapportarbeid.</a:t>
            </a:r>
          </a:p>
          <a:p>
            <a:r>
              <a:rPr lang="nb-NO" dirty="0"/>
              <a:t>Vi fikk et MANDAT fra Justis- og beredskapsdepartementet som var en konkret bestilling på hva som skulle evalueres i en rapport som skulle leveres 1 juni: </a:t>
            </a:r>
          </a:p>
          <a:p>
            <a:r>
              <a:rPr lang="nb-NO" dirty="0"/>
              <a:t>Evalueringen skulle ta for seg Redningsaksjonen, - og den akutte krisehåndteringen – altså kommunens håndtering av hendelsen.</a:t>
            </a:r>
          </a:p>
          <a:p>
            <a:r>
              <a:rPr lang="nb-NO" dirty="0"/>
              <a:t>.</a:t>
            </a:r>
          </a:p>
          <a:p>
            <a:endParaRPr lang="nb-NO" dirty="0"/>
          </a:p>
        </p:txBody>
      </p:sp>
      <p:sp>
        <p:nvSpPr>
          <p:cNvPr id="4" name="Slide Number Placeholder 3"/>
          <p:cNvSpPr>
            <a:spLocks noGrp="1"/>
          </p:cNvSpPr>
          <p:nvPr>
            <p:ph type="sldNum" sz="quarter" idx="5"/>
          </p:nvPr>
        </p:nvSpPr>
        <p:spPr/>
        <p:txBody>
          <a:bodyPr/>
          <a:lstStyle/>
          <a:p>
            <a:fld id="{D5C7E082-2AE6-4140-BC60-662B3E7BE469}" type="slidenum">
              <a:rPr lang="nb-NO" smtClean="0"/>
              <a:t>2</a:t>
            </a:fld>
            <a:endParaRPr lang="nb-NO"/>
          </a:p>
        </p:txBody>
      </p:sp>
    </p:spTree>
    <p:extLst>
      <p:ext uri="{BB962C8B-B14F-4D97-AF65-F5344CB8AC3E}">
        <p14:creationId xmlns:p14="http://schemas.microsoft.com/office/powerpoint/2010/main" val="4247501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1: </a:t>
            </a:r>
            <a:r>
              <a:rPr lang="nb-NO" dirty="0"/>
              <a:t>Benyttet såkalt kvalitativ metodetriangulering – over 100 intervjuer av ledere på ulike nivå (intervjumaler), skriftlige innspill/interne evalueringer, dokumentstudier (prosedyrer/planverk, logger/lydlogger)  På grunn av hendelsens omfang og varighet satt vi med et veldig stort datamateriale som skulle bearbeides. Vi hentet noe inspirasjon fra 2 andre evalueringsrapporter i redningshendelser:(Viking sky 2020, og snøskredulykken på Svalbard i 2015) men valgte en noe annerledes tilnærming i denne rapporten.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2</a:t>
            </a:r>
            <a:r>
              <a:rPr lang="nb-NO" dirty="0"/>
              <a:t>: Vi ønsket i denne evalueringen å få fram den dramatikken som foregikk i hendelsen som ikke var så synlig i </a:t>
            </a:r>
            <a:r>
              <a:rPr lang="nb-NO" dirty="0" err="1"/>
              <a:t>mediadekningen</a:t>
            </a:r>
            <a:r>
              <a:rPr lang="nb-NO" dirty="0"/>
              <a:t> av hendelsen – skredkanten – dramatiske evakueringer med stor risiko for innsatsmannskapene. Vi laget derfor et narrativ  i presens med direkte sitater fra innsatsmannskapene for å forsøke å gi leseren en forståelse av dramatikken i det som foregikk utenfor kameraene til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3: </a:t>
            </a:r>
            <a:r>
              <a:rPr lang="nb-NO" dirty="0"/>
              <a:t>Enormt </a:t>
            </a:r>
            <a:r>
              <a:rPr lang="nb-NO" dirty="0" err="1"/>
              <a:t>læringspotensiale</a:t>
            </a:r>
            <a:r>
              <a:rPr lang="nb-NO" dirty="0"/>
              <a:t> i denne hendelsen for norsk redningstjeneste – vi mente det var veldig viktig å fremheve alt det som fungerte bra i tillegg til læringspunkter. Alt i alt var jo denne aksjonen meget godt håndtert, og flere liv kunne ikke vært reddet enn de 15 som ble heist opp av skredgropa de første timene. Det er 67 læringspunkter og 40 eksempler på bestepraksis i rapporten. I mange andre rapporter/dokumenter som omhandler både redningstjeneste og andre beredskapsrelaterte virksomheter var begrepet «Best </a:t>
            </a:r>
            <a:r>
              <a:rPr lang="nb-NO" dirty="0" err="1"/>
              <a:t>practice</a:t>
            </a:r>
            <a:r>
              <a:rPr lang="nb-NO" dirty="0"/>
              <a:t>» benyttet for å framheve god praksis. I denne rapporten ønsket vi å benytte norsk språk, og begrepet «bestepraksis» her er et forslag fra vår rådgiver i norsk språkråd som har støttet oss i denne rapporten.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4: </a:t>
            </a:r>
            <a:r>
              <a:rPr lang="nb-NO" dirty="0"/>
              <a:t>Evaluert hendelsen på Taktisk (ute på stedet) operasjonelt (sentralene som leder taktisk nivå) og strategisk ledelse (redningsledelsen av samvirkeaktører ledet av politiet) – mye intern læring hos aktørene som ikke er omhandlet i rapporten.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7E082-2AE6-4140-BC60-662B3E7BE46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672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Jeg skal ikke gå så veldig i dybden om selve funnene i evalueringen, men hendelsen vist oss hva storsamfunnet i Norge kan stille opp med når det virkelig trengs. Man var helt avhengig av helikoptre med varmesøkende kamera  og heis for å redde ut de skredtatte fra gropa. Både de nye politihelikoptrene og redningshelikoptret var avgjørende i dette arbeidet.</a:t>
            </a:r>
          </a:p>
          <a:p>
            <a:endParaRPr lang="nb-NO" dirty="0"/>
          </a:p>
        </p:txBody>
      </p:sp>
      <p:sp>
        <p:nvSpPr>
          <p:cNvPr id="4" name="Plassholder for lysbildenummer 3"/>
          <p:cNvSpPr>
            <a:spLocks noGrp="1"/>
          </p:cNvSpPr>
          <p:nvPr>
            <p:ph type="sldNum" sz="quarter" idx="5"/>
          </p:nvPr>
        </p:nvSpPr>
        <p:spPr/>
        <p:txBody>
          <a:bodyPr/>
          <a:lstStyle/>
          <a:p>
            <a:fld id="{D5C7E082-2AE6-4140-BC60-662B3E7BE469}" type="slidenum">
              <a:rPr lang="nb-NO" smtClean="0"/>
              <a:t>4</a:t>
            </a:fld>
            <a:endParaRPr lang="nb-NO"/>
          </a:p>
        </p:txBody>
      </p:sp>
    </p:spTree>
    <p:extLst>
      <p:ext uri="{BB962C8B-B14F-4D97-AF65-F5344CB8AC3E}">
        <p14:creationId xmlns:p14="http://schemas.microsoft.com/office/powerpoint/2010/main" val="194603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Under redningsaksjonen foregikk også Norges største, og en av Europas største droneoperasjoner. Tilgangen på profesjonelle droneoperatører har økt voldsomt de siste årene.</a:t>
            </a:r>
          </a:p>
          <a:p>
            <a:r>
              <a:rPr lang="nb-NO" dirty="0"/>
              <a:t>Å kombinere bruk av droner og luftfartøy i et komprimert innsatsområde, skaper imidlertid noen sikkerhetsutfordringer og det kreves kommunikasjon og koordinering for å utnytte begge ressursene på en god måte. Dette er noe vi ønsker å lage gode systemer for i Norge.</a:t>
            </a:r>
          </a:p>
          <a:p>
            <a:r>
              <a:rPr lang="nb-NO" dirty="0"/>
              <a:t>Bildet til venstre er et 3D kart av skredgropa som er produsert ved hjelp av drone.</a:t>
            </a:r>
          </a:p>
        </p:txBody>
      </p:sp>
      <p:sp>
        <p:nvSpPr>
          <p:cNvPr id="4" name="Plassholder for lysbildenummer 3"/>
          <p:cNvSpPr>
            <a:spLocks noGrp="1"/>
          </p:cNvSpPr>
          <p:nvPr>
            <p:ph type="sldNum" sz="quarter" idx="5"/>
          </p:nvPr>
        </p:nvSpPr>
        <p:spPr/>
        <p:txBody>
          <a:bodyPr/>
          <a:lstStyle/>
          <a:p>
            <a:fld id="{D5C7E082-2AE6-4140-BC60-662B3E7BE469}" type="slidenum">
              <a:rPr lang="nb-NO" smtClean="0"/>
              <a:t>5</a:t>
            </a:fld>
            <a:endParaRPr lang="nb-NO"/>
          </a:p>
        </p:txBody>
      </p:sp>
    </p:spTree>
    <p:extLst>
      <p:ext uri="{BB962C8B-B14F-4D97-AF65-F5344CB8AC3E}">
        <p14:creationId xmlns:p14="http://schemas.microsoft.com/office/powerpoint/2010/main" val="132724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av de mest krevende delene av redningsaksjonen på Gjerdrum var koordineringen mellom helikoptre og droner. Vi hadde ikke et godt nok system for dette da hendelsen skjedde, og mye ble improvisert på stedet.</a:t>
            </a:r>
          </a:p>
          <a:p>
            <a:endParaRPr lang="nb-NO" dirty="0"/>
          </a:p>
          <a:p>
            <a:endParaRPr lang="nb-NO" dirty="0"/>
          </a:p>
        </p:txBody>
      </p:sp>
      <p:sp>
        <p:nvSpPr>
          <p:cNvPr id="4" name="Plassholder for lysbildenummer 3"/>
          <p:cNvSpPr>
            <a:spLocks noGrp="1"/>
          </p:cNvSpPr>
          <p:nvPr>
            <p:ph type="sldNum" sz="quarter" idx="5"/>
          </p:nvPr>
        </p:nvSpPr>
        <p:spPr/>
        <p:txBody>
          <a:bodyPr/>
          <a:lstStyle/>
          <a:p>
            <a:fld id="{D5C7E082-2AE6-4140-BC60-662B3E7BE469}" type="slidenum">
              <a:rPr lang="nb-NO" smtClean="0"/>
              <a:t>6</a:t>
            </a:fld>
            <a:endParaRPr lang="nb-NO"/>
          </a:p>
        </p:txBody>
      </p:sp>
    </p:spTree>
    <p:extLst>
      <p:ext uri="{BB962C8B-B14F-4D97-AF65-F5344CB8AC3E}">
        <p14:creationId xmlns:p14="http://schemas.microsoft.com/office/powerpoint/2010/main" val="19188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USAR, urban </a:t>
            </a:r>
            <a:r>
              <a:rPr lang="nb-NO" dirty="0" err="1"/>
              <a:t>search</a:t>
            </a:r>
            <a:r>
              <a:rPr lang="nb-NO" dirty="0"/>
              <a:t> and </a:t>
            </a:r>
            <a:r>
              <a:rPr lang="nb-NO" dirty="0" err="1"/>
              <a:t>rescue</a:t>
            </a:r>
            <a:r>
              <a:rPr lang="nb-NO" dirty="0"/>
              <a:t>, ble et begrep som det norske folk ble kjent med gjennom </a:t>
            </a:r>
            <a:r>
              <a:rPr lang="nb-NO" dirty="0" err="1"/>
              <a:t>mediadekningen</a:t>
            </a:r>
            <a:r>
              <a:rPr lang="nb-NO" dirty="0"/>
              <a:t>. Dette er personell fra nødetatene som er spesielt trent til, og utrustet for søk og redningsinnsats i utfordrende omgivelser som blant annet sammenraste bygningsmasser i et kvikkleireskred.  Det var essensielt å få inn mannskaper med denne kompetansen på Gjerdrum. Både i forhold til den akutte evakueringen av bygningene som stod på skredkanten, men også for innsatsen nede i skredgropa. </a:t>
            </a:r>
          </a:p>
          <a:p>
            <a:r>
              <a:rPr lang="nb-NO" dirty="0"/>
              <a:t>Mange av beboerne som befant seg i husene på skredkanten hadde behov for assistert evakuering. Mannskapene som utførte disse evakueringene evakuerte flere personer fra hus som senere raste ned i skredgropa. Med fare for eget liv ble det utført en effektiv redningsinnsats av personell med USAR-kompetanse. </a:t>
            </a:r>
          </a:p>
          <a:p>
            <a:r>
              <a:rPr lang="nb-NO" dirty="0"/>
              <a:t>Evalueringsgruppa mener det bør ses på hvordan vi kan utnytte disse ressursene effektivt i et nasjonalt perspektiv gjennom bistandsordninger.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D5C7E082-2AE6-4140-BC60-662B3E7BE469}" type="slidenum">
              <a:rPr lang="nb-NO" smtClean="0"/>
              <a:t>7</a:t>
            </a:fld>
            <a:endParaRPr lang="nb-NO"/>
          </a:p>
        </p:txBody>
      </p:sp>
    </p:spTree>
    <p:extLst>
      <p:ext uri="{BB962C8B-B14F-4D97-AF65-F5344CB8AC3E}">
        <p14:creationId xmlns:p14="http://schemas.microsoft.com/office/powerpoint/2010/main" val="1452621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Gjerdrum kommune ble særlig hardt rammet av skredet, og strever fortsatt med ettervirkningene. Hendelsen viste viktigheten av å ha gode planer for transport og ivaretakelse av et stort antall innbyggere som evakueres, også sårbare grupper i omsorgsboliger og institusjoner.  </a:t>
            </a:r>
          </a:p>
          <a:p>
            <a:r>
              <a:rPr lang="nb-NO" dirty="0"/>
              <a:t>Gjerdrum fikk god hjelp av nabokommunene, og man ser at interkommunale planer kan være gode tiltak. </a:t>
            </a:r>
          </a:p>
          <a:p>
            <a:r>
              <a:rPr lang="nb-NO" dirty="0"/>
              <a:t>Evalueringen har vist viktigheten av at denne typen planverk er samordnet med både politiet og helseforetakene, og at man i tillegg bør øve sammen på denne typen utfordringer. </a:t>
            </a:r>
          </a:p>
          <a:p>
            <a:r>
              <a:rPr lang="nb-NO" dirty="0"/>
              <a:t>Skredet gjorde at deler av kommunen mistet kritisk infrastruktur som vann, strøm og digital pasientinformasjon i tillegg, og gjorde en vanskelig situasjon enda verre. </a:t>
            </a:r>
          </a:p>
        </p:txBody>
      </p:sp>
      <p:sp>
        <p:nvSpPr>
          <p:cNvPr id="4" name="Plassholder for lysbildenummer 3"/>
          <p:cNvSpPr>
            <a:spLocks noGrp="1"/>
          </p:cNvSpPr>
          <p:nvPr>
            <p:ph type="sldNum" sz="quarter" idx="5"/>
          </p:nvPr>
        </p:nvSpPr>
        <p:spPr/>
        <p:txBody>
          <a:bodyPr/>
          <a:lstStyle/>
          <a:p>
            <a:fld id="{D5C7E082-2AE6-4140-BC60-662B3E7BE469}" type="slidenum">
              <a:rPr lang="nb-NO" smtClean="0"/>
              <a:t>8</a:t>
            </a:fld>
            <a:endParaRPr lang="nb-NO"/>
          </a:p>
        </p:txBody>
      </p:sp>
    </p:spTree>
    <p:extLst>
      <p:ext uri="{BB962C8B-B14F-4D97-AF65-F5344CB8AC3E}">
        <p14:creationId xmlns:p14="http://schemas.microsoft.com/office/powerpoint/2010/main" val="513713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helt sikkert en rekke tiltak/prosedyreendringer/nytt planverk som er utarbeidet etter skredet, men som ikke er kjent for meg og oss på Hovedredningssentralen. En del av de vesentlige læringspunktene fra rapporten Er imidlertid kjent: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1</a:t>
            </a:r>
            <a:r>
              <a:rPr lang="nb-NO" dirty="0"/>
              <a:t>:  Nytt aksjonsstøtteverktøy for ledelse av aksjonen på taktisk nivå – kartløsning med ressursoversikt/</a:t>
            </a:r>
            <a:r>
              <a:rPr lang="nb-NO" dirty="0" err="1"/>
              <a:t>tracking</a:t>
            </a:r>
            <a:r>
              <a:rPr lang="nb-NO" dirty="0"/>
              <a:t> av mannskaper og for planlegging og gjennomføring av redningsinnsats. Erstatter amerikansk løsning med dårlig personvern og gir adgang til nødetatene – de frivillige er premissleverandør av dagens løsning.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2</a:t>
            </a:r>
            <a:r>
              <a:rPr lang="nb-NO" dirty="0"/>
              <a:t>: HRS leder arbeidet med å utgi veiledere for bruk av droner i redningsaksjoner og for veileder i luftkoordinering  (i prosess, men krevende ressursmessig for HRS)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3</a:t>
            </a:r>
            <a:r>
              <a:rPr lang="nb-NO" dirty="0"/>
              <a:t>: Årets redningskonferanse i august hadde fokus på kompetanse i redningstjeneste. Dette gjelder både internt i nødetatene og hos kommunene.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4: </a:t>
            </a:r>
            <a:r>
              <a:rPr lang="nb-NO" dirty="0"/>
              <a:t>Dette har lenge vært i prosess i DSB, men ifølge «rykter» skal det nå ha blitt framgang i dette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5</a:t>
            </a:r>
            <a:r>
              <a:rPr lang="nb-NO" dirty="0"/>
              <a:t>: Øst PD har i tillegg utført en egen grundig evaluering etter skredet, og har på bakgrunn av vår rapport og deres egen utarbeidet en tiltaksplan for forbedringer i distriktet.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7E082-2AE6-4140-BC60-662B3E7BE46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88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0BAA22-BD64-B269-45D5-3AF0AED5184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BF96477-6FD5-CB2F-E295-D4E12BADAB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A89CE-739A-996F-99A5-DF3D6B7571C7}"/>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5" name="Plassholder for bunntekst 4">
            <a:extLst>
              <a:ext uri="{FF2B5EF4-FFF2-40B4-BE49-F238E27FC236}">
                <a16:creationId xmlns:a16="http://schemas.microsoft.com/office/drawing/2014/main" id="{5DF08985-C463-A171-AE61-A56C9BBB514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9C4B1CE-1214-5F7B-2D87-07BFE7157B85}"/>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56917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D24896-C899-D4A6-F215-652456C07C3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07CA371-2249-AAE9-6E70-5781F9BEC93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57A73DB-0ED2-63A6-F99B-0838A0D66D5C}"/>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5" name="Plassholder for bunntekst 4">
            <a:extLst>
              <a:ext uri="{FF2B5EF4-FFF2-40B4-BE49-F238E27FC236}">
                <a16:creationId xmlns:a16="http://schemas.microsoft.com/office/drawing/2014/main" id="{525B04D9-F196-BA47-D360-28A6FE4DE40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57EE5E6-07E5-59FE-BD9D-B5612D592639}"/>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560303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A402340-6CBA-07B4-9E65-4BBB2DB0215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B5D6EB7-9079-A442-9660-99282BEA368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A00A358-5364-81AF-769A-14EE14D1CD47}"/>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5" name="Plassholder for bunntekst 4">
            <a:extLst>
              <a:ext uri="{FF2B5EF4-FFF2-40B4-BE49-F238E27FC236}">
                <a16:creationId xmlns:a16="http://schemas.microsoft.com/office/drawing/2014/main" id="{276457E1-21EC-C435-23D3-D2A9F66389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CD54ABD-F7E6-61CC-0217-C41EF93F1B09}"/>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4285886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F7EACA-1AD3-4372-A25F-3410E69D982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A83628B-929D-4BE8-AF31-31577748D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2C59269-8ABC-4FDB-8E8D-CC9DDC03B251}"/>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5" name="Plassholder for bunntekst 4">
            <a:extLst>
              <a:ext uri="{FF2B5EF4-FFF2-40B4-BE49-F238E27FC236}">
                <a16:creationId xmlns:a16="http://schemas.microsoft.com/office/drawing/2014/main" id="{0D1BE4F2-2AE9-4CC1-B24D-0B23A5EAF72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EFEFB1F-4870-440F-9D8A-1C02ACEFCD4A}"/>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3182203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7AA440-796D-4C0A-BF30-91A95D7989C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383FB9E-12A8-4877-A0A3-6E9DFBEEB2A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E2B2039-B1A0-4B32-A2EC-566E8F5B2163}"/>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5" name="Plassholder for bunntekst 4">
            <a:extLst>
              <a:ext uri="{FF2B5EF4-FFF2-40B4-BE49-F238E27FC236}">
                <a16:creationId xmlns:a16="http://schemas.microsoft.com/office/drawing/2014/main" id="{F8CFB799-6918-462A-AFF7-58A9C3FBD02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BD62886-79A8-4ED9-80CF-5C8EFD410482}"/>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299732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833ED9-128B-469C-9555-0152BFD51485}"/>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5810837-D022-4D63-BB16-BDA0CFFC07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416F1A6-CD0B-4F8C-84F0-8F0311EC6022}"/>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5" name="Plassholder for bunntekst 4">
            <a:extLst>
              <a:ext uri="{FF2B5EF4-FFF2-40B4-BE49-F238E27FC236}">
                <a16:creationId xmlns:a16="http://schemas.microsoft.com/office/drawing/2014/main" id="{0E71C445-A778-47B3-9059-9C02AF9AFB2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5961920-3592-4629-9134-9C35AF1C4470}"/>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2533684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6071BF-7D5E-476B-A6CA-1B216739A68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0F5A68B-A20F-4EBA-8360-31D16CF8E15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4E9A9A8-2196-4C8D-8105-E07DAF17F08C}"/>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16B8CDD-B9F3-4739-A818-6A97BFD09675}"/>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6" name="Plassholder for bunntekst 5">
            <a:extLst>
              <a:ext uri="{FF2B5EF4-FFF2-40B4-BE49-F238E27FC236}">
                <a16:creationId xmlns:a16="http://schemas.microsoft.com/office/drawing/2014/main" id="{7D75D2F7-F85C-486E-B5EC-22DEA9B5A63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21ABAA6-D84D-41E2-937B-AAD0F9875058}"/>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90360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5F4C75-CAD7-4AFC-A08D-185A1177F5F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CB3FE99-8BE3-428A-86BD-C25C549DB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690C0A7-A70B-4D4B-A51D-C5279A55F824}"/>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FF13C9F-F0E4-443D-A0EC-371844FF51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5A5BE72-7A73-4C19-80D1-2EB1B293CF4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74BDC21-8713-4261-B9AB-6876716FFB64}"/>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8" name="Plassholder for bunntekst 7">
            <a:extLst>
              <a:ext uri="{FF2B5EF4-FFF2-40B4-BE49-F238E27FC236}">
                <a16:creationId xmlns:a16="http://schemas.microsoft.com/office/drawing/2014/main" id="{5A2C8CBC-4117-4896-9F19-28774653B23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C6F3A64-3848-4D5D-8ADF-D29C57998F7D}"/>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3038750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4AF6C1-80F5-48CE-8427-CB8DA8EFC9B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F954DAA-425E-4E8B-AB1B-8406A73374F4}"/>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4" name="Plassholder for bunntekst 3">
            <a:extLst>
              <a:ext uri="{FF2B5EF4-FFF2-40B4-BE49-F238E27FC236}">
                <a16:creationId xmlns:a16="http://schemas.microsoft.com/office/drawing/2014/main" id="{1702D8FE-99B4-4334-BA92-09564C4C07A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8EE3ABE-7920-4C25-8215-CB10B9E4664D}"/>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827002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2CB0D67-A32D-4C4D-A959-77D00294FA42}"/>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3" name="Plassholder for bunntekst 2">
            <a:extLst>
              <a:ext uri="{FF2B5EF4-FFF2-40B4-BE49-F238E27FC236}">
                <a16:creationId xmlns:a16="http://schemas.microsoft.com/office/drawing/2014/main" id="{B4406B3E-DDE0-4BF0-B636-4CDF163469D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A0CD82DC-1D16-4F6A-94D4-446112DC16B6}"/>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1264402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BB6618-035A-4607-A7BE-CAF9C237D2C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466EC3C-CAF6-4950-8596-6D5EF1B9B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D48A5E5-639E-4D8F-B74F-50CD98D08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D5AFDE0-4D56-4B1A-9F80-44C19D27CE95}"/>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6" name="Plassholder for bunntekst 5">
            <a:extLst>
              <a:ext uri="{FF2B5EF4-FFF2-40B4-BE49-F238E27FC236}">
                <a16:creationId xmlns:a16="http://schemas.microsoft.com/office/drawing/2014/main" id="{9F536D5E-8B67-4A36-885D-E2BFE992115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DCF0E66-F592-4C8B-A25A-6274B4636DBA}"/>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193933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CC40D8-9771-A3C7-46FA-38F32F6596A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6CF0249-855A-DA9C-1F70-461FA362A74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7D25B90-3AEC-8678-5927-35758D7A89F3}"/>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5" name="Plassholder for bunntekst 4">
            <a:extLst>
              <a:ext uri="{FF2B5EF4-FFF2-40B4-BE49-F238E27FC236}">
                <a16:creationId xmlns:a16="http://schemas.microsoft.com/office/drawing/2014/main" id="{5A8CE440-1752-4EAE-91FF-67391ACAFE1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781E89F-EB8E-7F82-B77E-5F218D52AC92}"/>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1218959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84B36B-64E6-453B-BCD6-F3EEBB3E9A8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9E068FA-05BD-4CB8-9D43-7EB989415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A85EA52-4463-4E7E-9EA0-2558BB8C4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5B5ACFA-06D0-4AAB-9C7D-22B0FD2A3A3D}"/>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6" name="Plassholder for bunntekst 5">
            <a:extLst>
              <a:ext uri="{FF2B5EF4-FFF2-40B4-BE49-F238E27FC236}">
                <a16:creationId xmlns:a16="http://schemas.microsoft.com/office/drawing/2014/main" id="{1061B0A2-F267-4671-994C-733EACAACDE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56D5C6A-DFE7-4587-BD3E-21F67AE608CC}"/>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12542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C4C734-5336-409A-8D8B-303DBDABCA9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12A76C4-1312-4963-AFAB-A69C487EEFB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2E2D33F-4534-4654-8BD8-FBFD6AEAB0EC}"/>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5" name="Plassholder for bunntekst 4">
            <a:extLst>
              <a:ext uri="{FF2B5EF4-FFF2-40B4-BE49-F238E27FC236}">
                <a16:creationId xmlns:a16="http://schemas.microsoft.com/office/drawing/2014/main" id="{5538F05D-1C02-4E81-B370-0B0FD064A9B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004E278-711E-46D9-8180-E48D00F44A77}"/>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1105390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83E86D9-CA8C-4313-9B19-0248074761D6}"/>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19EF055-7B15-4A3C-B6A2-84FC867F6C2A}"/>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21011B8-41DA-410B-829C-5DC5CC2B23F2}"/>
              </a:ext>
            </a:extLst>
          </p:cNvPr>
          <p:cNvSpPr>
            <a:spLocks noGrp="1"/>
          </p:cNvSpPr>
          <p:nvPr>
            <p:ph type="dt" sz="half" idx="10"/>
          </p:nvPr>
        </p:nvSpPr>
        <p:spPr/>
        <p:txBody>
          <a:bodyPr/>
          <a:lstStyle/>
          <a:p>
            <a:fld id="{BDCC8C4C-BB3B-457C-8EE8-29A5477DD1A0}" type="datetimeFigureOut">
              <a:rPr lang="nb-NO" smtClean="0"/>
              <a:t>21.09.2022</a:t>
            </a:fld>
            <a:endParaRPr lang="nb-NO"/>
          </a:p>
        </p:txBody>
      </p:sp>
      <p:sp>
        <p:nvSpPr>
          <p:cNvPr id="5" name="Plassholder for bunntekst 4">
            <a:extLst>
              <a:ext uri="{FF2B5EF4-FFF2-40B4-BE49-F238E27FC236}">
                <a16:creationId xmlns:a16="http://schemas.microsoft.com/office/drawing/2014/main" id="{42B36AE7-BAED-493D-9AB3-65F7EA28477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27759E1-F2E7-4DA3-A86B-5D73DCC724AF}"/>
              </a:ext>
            </a:extLst>
          </p:cNvPr>
          <p:cNvSpPr>
            <a:spLocks noGrp="1"/>
          </p:cNvSpPr>
          <p:nvPr>
            <p:ph type="sldNum" sz="quarter" idx="12"/>
          </p:nvPr>
        </p:nvSpPr>
        <p:spPr/>
        <p:txBody>
          <a:bodyPr/>
          <a:lstStyle/>
          <a:p>
            <a:fld id="{C12BEC41-D6B4-4109-A2EE-3881DE4D4A82}" type="slidenum">
              <a:rPr lang="nb-NO" smtClean="0"/>
              <a:t>‹#›</a:t>
            </a:fld>
            <a:endParaRPr lang="nb-NO"/>
          </a:p>
        </p:txBody>
      </p:sp>
    </p:spTree>
    <p:extLst>
      <p:ext uri="{BB962C8B-B14F-4D97-AF65-F5344CB8AC3E}">
        <p14:creationId xmlns:p14="http://schemas.microsoft.com/office/powerpoint/2010/main" val="190516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BC6043-D718-07FF-8961-80BCB906733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2B0FF30-07FB-6F9F-597C-03E0B63EE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E36892E-EB0F-539C-599A-C460FF74B899}"/>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5" name="Plassholder for bunntekst 4">
            <a:extLst>
              <a:ext uri="{FF2B5EF4-FFF2-40B4-BE49-F238E27FC236}">
                <a16:creationId xmlns:a16="http://schemas.microsoft.com/office/drawing/2014/main" id="{2DDC6859-996F-51B9-56CE-ABBE892CBE7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73CB66-81C7-CFBD-1EBE-3B97D7100D2E}"/>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264518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69FDA7-D9C6-FAB0-24F2-B354F3B57F1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C07D853-2A87-A746-7E1D-66E81A02CCD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E787C70-87FD-AB83-62A6-DDE9397DFDF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DE102C5-E775-AFFB-735B-AB77164370C3}"/>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6" name="Plassholder for bunntekst 5">
            <a:extLst>
              <a:ext uri="{FF2B5EF4-FFF2-40B4-BE49-F238E27FC236}">
                <a16:creationId xmlns:a16="http://schemas.microsoft.com/office/drawing/2014/main" id="{C3F26BDA-A437-FE01-FC70-53C7D6685B8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D3A1531-ACFB-E85E-76DD-3175E698286D}"/>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51648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5023A6-2D4A-C98F-3C0A-1751D2C30BA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76E9FB5-FC4A-A6C9-E978-A8D5E3E21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33F82AC-597C-283F-F967-7844D927E499}"/>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0000DB7-9D24-68F1-2DA8-9D3D3F646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B876405-FF5E-24BD-D0CB-83AF646388F7}"/>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FE6461F1-EF3D-658C-D0E0-F08965E6A8E0}"/>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8" name="Plassholder for bunntekst 7">
            <a:extLst>
              <a:ext uri="{FF2B5EF4-FFF2-40B4-BE49-F238E27FC236}">
                <a16:creationId xmlns:a16="http://schemas.microsoft.com/office/drawing/2014/main" id="{0946B26C-FAE2-F181-A9F5-76C028343E0D}"/>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F07266A-9EC1-EF85-61C0-FD50CF603665}"/>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1933567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ED0EE7-1110-46FB-F1C5-D9FA45FD980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1D7B705-9516-F173-CCE0-7F103E6B8F3B}"/>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4" name="Plassholder for bunntekst 3">
            <a:extLst>
              <a:ext uri="{FF2B5EF4-FFF2-40B4-BE49-F238E27FC236}">
                <a16:creationId xmlns:a16="http://schemas.microsoft.com/office/drawing/2014/main" id="{BD51442D-2E7D-0B72-5471-614E643AEFA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19C7596-2691-C03E-9531-D46E91DACB2A}"/>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183005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47D96B6-97FD-516F-9E0F-90BCFB1E9DD0}"/>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3" name="Plassholder for bunntekst 2">
            <a:extLst>
              <a:ext uri="{FF2B5EF4-FFF2-40B4-BE49-F238E27FC236}">
                <a16:creationId xmlns:a16="http://schemas.microsoft.com/office/drawing/2014/main" id="{1631877C-FDF5-AF50-A8A3-6938B70F5FB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EA3D9DC-A7B0-4D34-21D7-28D70AF11B3E}"/>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321111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A43609-A86E-6AB0-BF6E-CCAF750592F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8160949-D633-B791-86EE-6BA0AA9C49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D712A807-5737-94FF-802B-6EE4D93BE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BE53230-49C6-6E68-12AF-A1A1BC127DF7}"/>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6" name="Plassholder for bunntekst 5">
            <a:extLst>
              <a:ext uri="{FF2B5EF4-FFF2-40B4-BE49-F238E27FC236}">
                <a16:creationId xmlns:a16="http://schemas.microsoft.com/office/drawing/2014/main" id="{26073B53-B189-E43B-B178-899227A2E2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EFBF28B-2809-2E24-4220-DAB4E790322D}"/>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85288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49C987-4023-64B5-49A2-1F061CBFAEB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7353A63-2574-9C10-2055-D9E39D3ACD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EAC4BF5-41FF-4386-D451-2C9F7CF95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27DDD02-73C4-DAEA-CCBA-7522B27FEF0C}"/>
              </a:ext>
            </a:extLst>
          </p:cNvPr>
          <p:cNvSpPr>
            <a:spLocks noGrp="1"/>
          </p:cNvSpPr>
          <p:nvPr>
            <p:ph type="dt" sz="half" idx="10"/>
          </p:nvPr>
        </p:nvSpPr>
        <p:spPr/>
        <p:txBody>
          <a:bodyPr/>
          <a:lstStyle/>
          <a:p>
            <a:fld id="{156877AA-C158-4B30-9842-6D418D4776FB}" type="datetimeFigureOut">
              <a:rPr lang="nb-NO" smtClean="0"/>
              <a:t>21.09.2022</a:t>
            </a:fld>
            <a:endParaRPr lang="nb-NO"/>
          </a:p>
        </p:txBody>
      </p:sp>
      <p:sp>
        <p:nvSpPr>
          <p:cNvPr id="6" name="Plassholder for bunntekst 5">
            <a:extLst>
              <a:ext uri="{FF2B5EF4-FFF2-40B4-BE49-F238E27FC236}">
                <a16:creationId xmlns:a16="http://schemas.microsoft.com/office/drawing/2014/main" id="{8D029F97-72BF-C5D9-37A7-F5D9CE08A95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1DA0C08-1456-4813-D1A4-E66EA5AD6333}"/>
              </a:ext>
            </a:extLst>
          </p:cNvPr>
          <p:cNvSpPr>
            <a:spLocks noGrp="1"/>
          </p:cNvSpPr>
          <p:nvPr>
            <p:ph type="sldNum" sz="quarter" idx="12"/>
          </p:nvPr>
        </p:nvSpPr>
        <p:spPr/>
        <p:txBody>
          <a:bodyPr/>
          <a:lstStyle/>
          <a:p>
            <a:fld id="{3B9B9598-9B12-4C5A-BC69-7D2E712FCAC1}" type="slidenum">
              <a:rPr lang="nb-NO" smtClean="0"/>
              <a:t>‹#›</a:t>
            </a:fld>
            <a:endParaRPr lang="nb-NO"/>
          </a:p>
        </p:txBody>
      </p:sp>
    </p:spTree>
    <p:extLst>
      <p:ext uri="{BB962C8B-B14F-4D97-AF65-F5344CB8AC3E}">
        <p14:creationId xmlns:p14="http://schemas.microsoft.com/office/powerpoint/2010/main" val="63813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94FB825-49F8-2906-60F9-A7FFCA1770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66A9ABD-8EB2-52AA-487C-D80FCF4F6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665CC15-2D11-883A-C17B-0E121BE3B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877AA-C158-4B30-9842-6D418D4776FB}" type="datetimeFigureOut">
              <a:rPr lang="nb-NO" smtClean="0"/>
              <a:t>21.09.2022</a:t>
            </a:fld>
            <a:endParaRPr lang="nb-NO"/>
          </a:p>
        </p:txBody>
      </p:sp>
      <p:sp>
        <p:nvSpPr>
          <p:cNvPr id="5" name="Plassholder for bunntekst 4">
            <a:extLst>
              <a:ext uri="{FF2B5EF4-FFF2-40B4-BE49-F238E27FC236}">
                <a16:creationId xmlns:a16="http://schemas.microsoft.com/office/drawing/2014/main" id="{97DDA957-5539-83BE-FAB6-A2CD026AD0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0B4C54B4-3395-922E-132D-65C62C5FC7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B9598-9B12-4C5A-BC69-7D2E712FCAC1}" type="slidenum">
              <a:rPr lang="nb-NO" smtClean="0"/>
              <a:t>‹#›</a:t>
            </a:fld>
            <a:endParaRPr lang="nb-NO"/>
          </a:p>
        </p:txBody>
      </p:sp>
    </p:spTree>
    <p:extLst>
      <p:ext uri="{BB962C8B-B14F-4D97-AF65-F5344CB8AC3E}">
        <p14:creationId xmlns:p14="http://schemas.microsoft.com/office/powerpoint/2010/main" val="695892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E70220-CB67-4354-8D9A-2C33752471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A79A444-107E-4143-83B6-E785B8A61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1156BFF-F12F-4195-9E08-11DED78B6A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C8C4C-BB3B-457C-8EE8-29A5477DD1A0}" type="datetimeFigureOut">
              <a:rPr lang="nb-NO" smtClean="0"/>
              <a:t>21.09.2022</a:t>
            </a:fld>
            <a:endParaRPr lang="nb-NO"/>
          </a:p>
        </p:txBody>
      </p:sp>
      <p:sp>
        <p:nvSpPr>
          <p:cNvPr id="5" name="Plassholder for bunntekst 4">
            <a:extLst>
              <a:ext uri="{FF2B5EF4-FFF2-40B4-BE49-F238E27FC236}">
                <a16:creationId xmlns:a16="http://schemas.microsoft.com/office/drawing/2014/main" id="{DE0919E3-AAAD-4FCD-AD0E-E43620404D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174CBBE-A477-4102-B453-75FC262CD7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BEC41-D6B4-4109-A2EE-3881DE4D4A82}" type="slidenum">
              <a:rPr lang="nb-NO" smtClean="0"/>
              <a:t>‹#›</a:t>
            </a:fld>
            <a:endParaRPr lang="nb-NO"/>
          </a:p>
        </p:txBody>
      </p:sp>
    </p:spTree>
    <p:extLst>
      <p:ext uri="{BB962C8B-B14F-4D97-AF65-F5344CB8AC3E}">
        <p14:creationId xmlns:p14="http://schemas.microsoft.com/office/powerpoint/2010/main" val="3314496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5.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himmel, utendørs, hus, gårdsmaskin&#10;&#10;Automatisk generert beskrivelse">
            <a:extLst>
              <a:ext uri="{FF2B5EF4-FFF2-40B4-BE49-F238E27FC236}">
                <a16:creationId xmlns:a16="http://schemas.microsoft.com/office/drawing/2014/main" id="{238BD254-A92C-438E-8BA1-54442B199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632" y="997439"/>
            <a:ext cx="7769648" cy="4370427"/>
          </a:xfrm>
          <a:prstGeom prst="rect">
            <a:avLst/>
          </a:prstGeom>
        </p:spPr>
      </p:pic>
      <p:sp>
        <p:nvSpPr>
          <p:cNvPr id="3" name="Rectangle 2">
            <a:extLst>
              <a:ext uri="{FF2B5EF4-FFF2-40B4-BE49-F238E27FC236}">
                <a16:creationId xmlns:a16="http://schemas.microsoft.com/office/drawing/2014/main" id="{FC3C367A-003B-40F4-AB6F-B0D88F933669}"/>
              </a:ext>
            </a:extLst>
          </p:cNvPr>
          <p:cNvSpPr/>
          <p:nvPr/>
        </p:nvSpPr>
        <p:spPr>
          <a:xfrm>
            <a:off x="-1" y="178119"/>
            <a:ext cx="5437849" cy="6501762"/>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597B33-CCBF-4FA7-9048-C184A751CCDE}"/>
              </a:ext>
            </a:extLst>
          </p:cNvPr>
          <p:cNvSpPr txBox="1"/>
          <p:nvPr/>
        </p:nvSpPr>
        <p:spPr>
          <a:xfrm>
            <a:off x="204396" y="2186343"/>
            <a:ext cx="5335792" cy="43704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lumMod val="75000"/>
                    <a:lumOff val="25000"/>
                  </a:prstClr>
                </a:solidFill>
                <a:effectLst/>
                <a:uLnTx/>
                <a:uFillTx/>
                <a:latin typeface="Poppins Medium" panose="00000600000000000000" pitchFamily="2" charset="0"/>
                <a:ea typeface="+mn-ea"/>
                <a:cs typeface="Poppins Medium" panose="00000600000000000000" pitchFamily="2" charset="0"/>
              </a:rPr>
              <a:t>Evaluering: Kvikkleireskredet i Gjerdrum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lumMod val="65000"/>
                  <a:lumOff val="35000"/>
                </a:prstClr>
              </a:solidFill>
              <a:effectLst/>
              <a:uLnTx/>
              <a:uFillTx/>
              <a:latin typeface="Poppins Medium" panose="00000600000000000000" pitchFamily="2" charset="0"/>
              <a:ea typeface="+mn-ea"/>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lumMod val="75000"/>
                  <a:lumOff val="25000"/>
                </a:prstClr>
              </a:solidFill>
              <a:effectLst/>
              <a:uLnTx/>
              <a:uFillTx/>
              <a:latin typeface="Poppins Medium" panose="00000600000000000000" pitchFamily="2" charset="0"/>
              <a:ea typeface="+mn-ea"/>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lumMod val="75000"/>
                    <a:lumOff val="25000"/>
                  </a:prstClr>
                </a:solidFill>
                <a:effectLst/>
                <a:uLnTx/>
                <a:uFillTx/>
                <a:latin typeface="Poppins Light" panose="00000400000000000000" pitchFamily="2" charset="0"/>
                <a:ea typeface="+mn-ea"/>
                <a:cs typeface="Poppins Light" panose="00000400000000000000" pitchFamily="2" charset="0"/>
              </a:rPr>
              <a:t>Evalueringskonferansen </a:t>
            </a:r>
            <a:br>
              <a:rPr kumimoji="0" lang="nb-NO" sz="2800" b="0" i="0" u="none" strike="noStrike" kern="1200" cap="none" spc="0" normalizeH="0" baseline="0" noProof="0" dirty="0">
                <a:ln>
                  <a:noFill/>
                </a:ln>
                <a:solidFill>
                  <a:prstClr val="black">
                    <a:lumMod val="75000"/>
                    <a:lumOff val="25000"/>
                  </a:prstClr>
                </a:solidFill>
                <a:effectLst/>
                <a:uLnTx/>
                <a:uFillTx/>
                <a:latin typeface="Poppins Light" panose="00000400000000000000" pitchFamily="2" charset="0"/>
                <a:ea typeface="+mn-ea"/>
                <a:cs typeface="Poppins Light" panose="00000400000000000000" pitchFamily="2" charset="0"/>
              </a:rPr>
            </a:br>
            <a:r>
              <a:rPr kumimoji="0" lang="nb-NO" sz="2800" b="0" i="0" u="none" strike="noStrike" kern="1200" cap="none" spc="0" normalizeH="0" baseline="0" noProof="0" dirty="0">
                <a:ln>
                  <a:noFill/>
                </a:ln>
                <a:solidFill>
                  <a:prstClr val="black">
                    <a:lumMod val="75000"/>
                    <a:lumOff val="25000"/>
                  </a:prstClr>
                </a:solidFill>
                <a:effectLst/>
                <a:uLnTx/>
                <a:uFillTx/>
                <a:latin typeface="Poppins Light" panose="00000400000000000000" pitchFamily="2" charset="0"/>
                <a:ea typeface="+mn-ea"/>
                <a:cs typeface="Poppins Light" panose="00000400000000000000" pitchFamily="2"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lumMod val="65000"/>
                  <a:lumOff val="35000"/>
                </a:prstClr>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6B9D97C-0BD4-4935-AA50-DB8C232A3493}"/>
              </a:ext>
            </a:extLst>
          </p:cNvPr>
          <p:cNvSpPr txBox="1"/>
          <p:nvPr/>
        </p:nvSpPr>
        <p:spPr>
          <a:xfrm>
            <a:off x="7671997" y="6426022"/>
            <a:ext cx="47423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Poppins Light" panose="00000400000000000000" pitchFamily="2" charset="0"/>
                <a:ea typeface="+mn-ea"/>
                <a:cs typeface="Poppins Light" panose="00000400000000000000" pitchFamily="2" charset="0"/>
              </a:rPr>
              <a:t>Rune Danielsen, redningsleder HRS NN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957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4">
            <a:extLst>
              <a:ext uri="{FF2B5EF4-FFF2-40B4-BE49-F238E27FC236}">
                <a16:creationId xmlns:a16="http://schemas.microsoft.com/office/drawing/2014/main" id="{E94CFFBE-B30A-49A9-ACE0-DCCAD17C40EC}"/>
              </a:ext>
            </a:extLst>
          </p:cNvPr>
          <p:cNvPicPr>
            <a:picLocks noChangeAspect="1"/>
          </p:cNvPicPr>
          <p:nvPr/>
        </p:nvPicPr>
        <p:blipFill rotWithShape="1">
          <a:blip r:embed="rId3">
            <a:extLst>
              <a:ext uri="{28A0092B-C50C-407E-A947-70E740481C1C}">
                <a14:useLocalDpi xmlns:a14="http://schemas.microsoft.com/office/drawing/2010/main" val="0"/>
              </a:ext>
            </a:extLst>
          </a:blip>
          <a:srcRect l="3622" t="9361" r="33181"/>
          <a:stretch/>
        </p:blipFill>
        <p:spPr>
          <a:xfrm rot="5400000">
            <a:off x="5074490" y="-259508"/>
            <a:ext cx="6858002" cy="7377018"/>
          </a:xfrm>
          <a:prstGeom prst="rect">
            <a:avLst/>
          </a:prstGeom>
        </p:spPr>
      </p:pic>
      <p:sp>
        <p:nvSpPr>
          <p:cNvPr id="3" name="Rectangle 2">
            <a:extLst>
              <a:ext uri="{FF2B5EF4-FFF2-40B4-BE49-F238E27FC236}">
                <a16:creationId xmlns:a16="http://schemas.microsoft.com/office/drawing/2014/main" id="{FC3C367A-003B-40F4-AB6F-B0D88F933669}"/>
              </a:ext>
            </a:extLst>
          </p:cNvPr>
          <p:cNvSpPr/>
          <p:nvPr/>
        </p:nvSpPr>
        <p:spPr>
          <a:xfrm>
            <a:off x="0" y="178119"/>
            <a:ext cx="5540188" cy="6501762"/>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TextBox 17">
            <a:extLst>
              <a:ext uri="{FF2B5EF4-FFF2-40B4-BE49-F238E27FC236}">
                <a16:creationId xmlns:a16="http://schemas.microsoft.com/office/drawing/2014/main" id="{4A597B33-CCBF-4FA7-9048-C184A751CCDE}"/>
              </a:ext>
            </a:extLst>
          </p:cNvPr>
          <p:cNvSpPr txBox="1"/>
          <p:nvPr/>
        </p:nvSpPr>
        <p:spPr>
          <a:xfrm>
            <a:off x="0" y="2538768"/>
            <a:ext cx="5540188" cy="1477328"/>
          </a:xfrm>
          <a:prstGeom prst="rect">
            <a:avLst/>
          </a:prstGeom>
          <a:noFill/>
        </p:spPr>
        <p:txBody>
          <a:bodyPr wrap="square" rtlCol="0">
            <a:spAutoFit/>
          </a:bodyPr>
          <a:lstStyle/>
          <a:p>
            <a:pPr algn="ctr"/>
            <a:r>
              <a:rPr lang="nb-NO" sz="3600" dirty="0">
                <a:solidFill>
                  <a:schemeClr val="tx1">
                    <a:lumMod val="75000"/>
                    <a:lumOff val="25000"/>
                  </a:schemeClr>
                </a:solidFill>
                <a:latin typeface="Poppins Medium" panose="00000600000000000000" pitchFamily="2" charset="0"/>
                <a:cs typeface="Poppins Medium" panose="00000600000000000000" pitchFamily="2" charset="0"/>
              </a:rPr>
              <a:t>Takk for oppmerksomheten!</a:t>
            </a:r>
            <a:endParaRPr lang="nb-NO" sz="3200" dirty="0">
              <a:solidFill>
                <a:schemeClr val="tx1">
                  <a:lumMod val="65000"/>
                  <a:lumOff val="35000"/>
                </a:schemeClr>
              </a:solidFill>
              <a:latin typeface="Poppins Medium" panose="00000600000000000000" pitchFamily="2" charset="0"/>
              <a:cs typeface="Poppins Medium" panose="00000600000000000000" pitchFamily="2" charset="0"/>
            </a:endParaRPr>
          </a:p>
          <a:p>
            <a:endParaRPr lang="nb-NO" dirty="0"/>
          </a:p>
        </p:txBody>
      </p:sp>
    </p:spTree>
    <p:extLst>
      <p:ext uri="{BB962C8B-B14F-4D97-AF65-F5344CB8AC3E}">
        <p14:creationId xmlns:p14="http://schemas.microsoft.com/office/powerpoint/2010/main" val="3686137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949E40-D2AD-4EE4-BBC5-A5FCB01FF316}"/>
              </a:ext>
            </a:extLst>
          </p:cNvPr>
          <p:cNvSpPr/>
          <p:nvPr/>
        </p:nvSpPr>
        <p:spPr>
          <a:xfrm>
            <a:off x="5626844" y="363982"/>
            <a:ext cx="6565156" cy="2941599"/>
          </a:xfrm>
          <a:prstGeom prst="rect">
            <a:avLst/>
          </a:prstGeom>
          <a:solidFill>
            <a:srgbClr val="FFFFFF">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6">
            <a:extLst>
              <a:ext uri="{FF2B5EF4-FFF2-40B4-BE49-F238E27FC236}">
                <a16:creationId xmlns:a16="http://schemas.microsoft.com/office/drawing/2014/main" id="{D669CEEA-4744-4CF7-9BDE-4684586E1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70" y="453356"/>
            <a:ext cx="4148824" cy="5362355"/>
          </a:xfrm>
          <a:prstGeom prst="rect">
            <a:avLst/>
          </a:prstGeom>
        </p:spPr>
      </p:pic>
      <p:sp>
        <p:nvSpPr>
          <p:cNvPr id="9" name="TekstSylinder 1">
            <a:extLst>
              <a:ext uri="{FF2B5EF4-FFF2-40B4-BE49-F238E27FC236}">
                <a16:creationId xmlns:a16="http://schemas.microsoft.com/office/drawing/2014/main" id="{118E57AE-22EF-4994-8D8B-79FA2C4A36BC}"/>
              </a:ext>
            </a:extLst>
          </p:cNvPr>
          <p:cNvSpPr txBox="1"/>
          <p:nvPr/>
        </p:nvSpPr>
        <p:spPr>
          <a:xfrm>
            <a:off x="1091200" y="5875542"/>
            <a:ext cx="4720855" cy="523220"/>
          </a:xfrm>
          <a:prstGeom prst="rect">
            <a:avLst/>
          </a:prstGeom>
          <a:noFill/>
        </p:spPr>
        <p:txBody>
          <a:bodyPr wrap="square" rtlCol="0">
            <a:spAutoFit/>
          </a:bodyPr>
          <a:lstStyle/>
          <a:p>
            <a:r>
              <a:rPr lang="nb-NO" sz="2800" dirty="0">
                <a:solidFill>
                  <a:schemeClr val="bg1"/>
                </a:solidFill>
                <a:latin typeface="Poppins Medium" panose="00000600000000000000" pitchFamily="2" charset="0"/>
                <a:cs typeface="Poppins Medium" panose="00000600000000000000" pitchFamily="2" charset="0"/>
              </a:rPr>
              <a:t>Hovedredningssentralen</a:t>
            </a:r>
          </a:p>
        </p:txBody>
      </p:sp>
      <p:sp>
        <p:nvSpPr>
          <p:cNvPr id="10" name="Rectangle 9">
            <a:extLst>
              <a:ext uri="{FF2B5EF4-FFF2-40B4-BE49-F238E27FC236}">
                <a16:creationId xmlns:a16="http://schemas.microsoft.com/office/drawing/2014/main" id="{BF83552C-2DB9-4BD4-8BF3-20A587D32C86}"/>
              </a:ext>
            </a:extLst>
          </p:cNvPr>
          <p:cNvSpPr/>
          <p:nvPr/>
        </p:nvSpPr>
        <p:spPr>
          <a:xfrm>
            <a:off x="5626844" y="3457163"/>
            <a:ext cx="6565156" cy="2941599"/>
          </a:xfrm>
          <a:prstGeom prst="rect">
            <a:avLst/>
          </a:prstGeom>
          <a:solidFill>
            <a:srgbClr val="FFFFF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52" name="Picture 4" descr="Våre apper – Enable AS">
            <a:extLst>
              <a:ext uri="{FF2B5EF4-FFF2-40B4-BE49-F238E27FC236}">
                <a16:creationId xmlns:a16="http://schemas.microsoft.com/office/drawing/2014/main" id="{4F5B8005-023D-4672-ACD2-4B2BE1189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322" y="4350446"/>
            <a:ext cx="5964510" cy="11550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SB varsler tilsyn av aktivitetssentre | Gode idrettsanlegg">
            <a:extLst>
              <a:ext uri="{FF2B5EF4-FFF2-40B4-BE49-F238E27FC236}">
                <a16:creationId xmlns:a16="http://schemas.microsoft.com/office/drawing/2014/main" id="{8A50CD17-5FE4-4307-94D5-D97BC74EC7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1981" y="363982"/>
            <a:ext cx="4960107" cy="335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76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E765F3-E0B4-4643-94C8-88D2622B988A}"/>
              </a:ext>
            </a:extLst>
          </p:cNvPr>
          <p:cNvSpPr/>
          <p:nvPr/>
        </p:nvSpPr>
        <p:spPr>
          <a:xfrm>
            <a:off x="-1" y="297601"/>
            <a:ext cx="3646967" cy="844521"/>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CA2B4033-E423-4FCE-A5FE-DEE9E6D407AA}"/>
              </a:ext>
            </a:extLst>
          </p:cNvPr>
          <p:cNvSpPr txBox="1"/>
          <p:nvPr/>
        </p:nvSpPr>
        <p:spPr>
          <a:xfrm>
            <a:off x="107576" y="437865"/>
            <a:ext cx="33713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prstClr val="black">
                    <a:lumMod val="75000"/>
                    <a:lumOff val="25000"/>
                  </a:prstClr>
                </a:solidFill>
                <a:effectLst/>
                <a:uLnTx/>
                <a:uFillTx/>
                <a:latin typeface="Poppins Medium" panose="00000600000000000000" pitchFamily="2" charset="0"/>
                <a:ea typeface="+mn-ea"/>
                <a:cs typeface="Poppins Medium" panose="00000600000000000000" pitchFamily="2" charset="0"/>
              </a:rPr>
              <a:t>Metode/prosess</a:t>
            </a:r>
          </a:p>
        </p:txBody>
      </p:sp>
      <p:sp>
        <p:nvSpPr>
          <p:cNvPr id="6" name="Rectangle 4">
            <a:extLst>
              <a:ext uri="{FF2B5EF4-FFF2-40B4-BE49-F238E27FC236}">
                <a16:creationId xmlns:a16="http://schemas.microsoft.com/office/drawing/2014/main" id="{85BA39B0-9D01-FE26-B4EC-DAB353F071F3}"/>
              </a:ext>
            </a:extLst>
          </p:cNvPr>
          <p:cNvSpPr/>
          <p:nvPr/>
        </p:nvSpPr>
        <p:spPr>
          <a:xfrm>
            <a:off x="0" y="1839311"/>
            <a:ext cx="5557283" cy="1007566"/>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200" dirty="0">
                <a:solidFill>
                  <a:prstClr val="black">
                    <a:lumMod val="75000"/>
                    <a:lumOff val="25000"/>
                  </a:prstClr>
                </a:solidFill>
                <a:latin typeface="Poppins Medium" panose="00000600000000000000" pitchFamily="2" charset="0"/>
              </a:rPr>
              <a:t>Kvalitativ metodetriangulering</a:t>
            </a:r>
          </a:p>
        </p:txBody>
      </p:sp>
      <p:sp>
        <p:nvSpPr>
          <p:cNvPr id="12" name="Rectangle 4">
            <a:extLst>
              <a:ext uri="{FF2B5EF4-FFF2-40B4-BE49-F238E27FC236}">
                <a16:creationId xmlns:a16="http://schemas.microsoft.com/office/drawing/2014/main" id="{115D2BE1-D8AA-9211-2D0F-110137CD6790}"/>
              </a:ext>
            </a:extLst>
          </p:cNvPr>
          <p:cNvSpPr/>
          <p:nvPr/>
        </p:nvSpPr>
        <p:spPr>
          <a:xfrm>
            <a:off x="0" y="3284848"/>
            <a:ext cx="3646968" cy="929569"/>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200" dirty="0">
                <a:solidFill>
                  <a:prstClr val="black">
                    <a:lumMod val="75000"/>
                    <a:lumOff val="25000"/>
                  </a:prstClr>
                </a:solidFill>
                <a:latin typeface="Poppins Medium" panose="00000600000000000000" pitchFamily="2" charset="0"/>
              </a:rPr>
              <a:t>Skildre dramatikken</a:t>
            </a:r>
          </a:p>
        </p:txBody>
      </p:sp>
      <p:sp>
        <p:nvSpPr>
          <p:cNvPr id="14" name="Rectangle 4">
            <a:extLst>
              <a:ext uri="{FF2B5EF4-FFF2-40B4-BE49-F238E27FC236}">
                <a16:creationId xmlns:a16="http://schemas.microsoft.com/office/drawing/2014/main" id="{C7BC5573-882F-DA51-07EA-5147E573E4F0}"/>
              </a:ext>
            </a:extLst>
          </p:cNvPr>
          <p:cNvSpPr/>
          <p:nvPr/>
        </p:nvSpPr>
        <p:spPr>
          <a:xfrm>
            <a:off x="0" y="4567341"/>
            <a:ext cx="4225160" cy="929569"/>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200" dirty="0">
                <a:solidFill>
                  <a:prstClr val="black">
                    <a:lumMod val="75000"/>
                    <a:lumOff val="25000"/>
                  </a:prstClr>
                </a:solidFill>
                <a:latin typeface="Poppins Medium" panose="00000600000000000000" pitchFamily="2" charset="0"/>
              </a:rPr>
              <a:t>«Bestepraksis» og «læringspunkter»</a:t>
            </a:r>
          </a:p>
        </p:txBody>
      </p:sp>
      <p:graphicFrame>
        <p:nvGraphicFramePr>
          <p:cNvPr id="16" name="Diagram 15">
            <a:extLst>
              <a:ext uri="{FF2B5EF4-FFF2-40B4-BE49-F238E27FC236}">
                <a16:creationId xmlns:a16="http://schemas.microsoft.com/office/drawing/2014/main" id="{FA69631B-3022-DA7E-F5E0-4B42B87E63FC}"/>
              </a:ext>
            </a:extLst>
          </p:cNvPr>
          <p:cNvGraphicFramePr/>
          <p:nvPr>
            <p:extLst>
              <p:ext uri="{D42A27DB-BD31-4B8C-83A1-F6EECF244321}">
                <p14:modId xmlns:p14="http://schemas.microsoft.com/office/powerpoint/2010/main" val="1547420026"/>
              </p:ext>
            </p:extLst>
          </p:nvPr>
        </p:nvGraphicFramePr>
        <p:xfrm>
          <a:off x="5167422" y="712663"/>
          <a:ext cx="6379536" cy="5082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794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Graphic spid="1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179943-996D-4C04-9FCD-3E03CF35A359}"/>
              </a:ext>
            </a:extLst>
          </p:cNvPr>
          <p:cNvSpPr/>
          <p:nvPr/>
        </p:nvSpPr>
        <p:spPr>
          <a:xfrm>
            <a:off x="410583" y="349821"/>
            <a:ext cx="11370833" cy="6158357"/>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utendørs, fjell, snø, natur&#10;&#10;Automatisk generert beskrivelse">
            <a:extLst>
              <a:ext uri="{FF2B5EF4-FFF2-40B4-BE49-F238E27FC236}">
                <a16:creationId xmlns:a16="http://schemas.microsoft.com/office/drawing/2014/main" id="{FF14F730-9291-4AF7-83B3-0A4578AA98FE}"/>
              </a:ext>
            </a:extLst>
          </p:cNvPr>
          <p:cNvPicPr>
            <a:picLocks noChangeAspect="1"/>
          </p:cNvPicPr>
          <p:nvPr/>
        </p:nvPicPr>
        <p:blipFill rotWithShape="1">
          <a:blip r:embed="rId3">
            <a:extLst>
              <a:ext uri="{28A0092B-C50C-407E-A947-70E740481C1C}">
                <a14:useLocalDpi xmlns:a14="http://schemas.microsoft.com/office/drawing/2010/main" val="0"/>
              </a:ext>
            </a:extLst>
          </a:blip>
          <a:srcRect l="881" r="373"/>
          <a:stretch/>
        </p:blipFill>
        <p:spPr>
          <a:xfrm flipH="1">
            <a:off x="618564" y="643467"/>
            <a:ext cx="4013020" cy="2702558"/>
          </a:xfrm>
          <a:prstGeom prst="rect">
            <a:avLst/>
          </a:prstGeom>
        </p:spPr>
      </p:pic>
      <p:pic>
        <p:nvPicPr>
          <p:cNvPr id="3" name="Picture 2" descr="Gjerdrum: Sea King Rygge reddet opp 13 personer - Ambulanseforum">
            <a:extLst>
              <a:ext uri="{FF2B5EF4-FFF2-40B4-BE49-F238E27FC236}">
                <a16:creationId xmlns:a16="http://schemas.microsoft.com/office/drawing/2014/main" id="{937985C7-6465-4B76-BBF3-BA06F7F434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05" b="4"/>
          <a:stretch/>
        </p:blipFill>
        <p:spPr bwMode="auto">
          <a:xfrm>
            <a:off x="620755"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kredet i Gjerdrum, Politi | Nye dramatiske bilder fra redningsaksjonen:  Her finner politiet overlevende i Gjerdrum-skredet">
            <a:extLst>
              <a:ext uri="{FF2B5EF4-FFF2-40B4-BE49-F238E27FC236}">
                <a16:creationId xmlns:a16="http://schemas.microsoft.com/office/drawing/2014/main" id="{8226E67C-E71D-4378-9ED1-454EC2C867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14" r="15974" b="-1"/>
          <a:stretch/>
        </p:blipFill>
        <p:spPr bwMode="auto">
          <a:xfrm>
            <a:off x="4789921"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16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547999-2148-4E11-8EAF-A08BB748B2BD}"/>
              </a:ext>
            </a:extLst>
          </p:cNvPr>
          <p:cNvSpPr/>
          <p:nvPr/>
        </p:nvSpPr>
        <p:spPr>
          <a:xfrm>
            <a:off x="352912" y="349821"/>
            <a:ext cx="11486176" cy="6158357"/>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2F4D8CF4-492E-4C8B-9A01-CE9507A8FD84}"/>
              </a:ext>
            </a:extLst>
          </p:cNvPr>
          <p:cNvPicPr>
            <a:picLocks noChangeAspect="1"/>
          </p:cNvPicPr>
          <p:nvPr/>
        </p:nvPicPr>
        <p:blipFill rotWithShape="1">
          <a:blip r:embed="rId3">
            <a:extLst>
              <a:ext uri="{28A0092B-C50C-407E-A947-70E740481C1C}">
                <a14:useLocalDpi xmlns:a14="http://schemas.microsoft.com/office/drawing/2010/main" val="0"/>
              </a:ext>
            </a:extLst>
          </a:blip>
          <a:srcRect l="9081" r="14452" b="2"/>
          <a:stretch/>
        </p:blipFill>
        <p:spPr>
          <a:xfrm>
            <a:off x="562928" y="622843"/>
            <a:ext cx="5573516" cy="5612313"/>
          </a:xfrm>
          <a:prstGeom prst="rect">
            <a:avLst/>
          </a:prstGeom>
        </p:spPr>
      </p:pic>
      <p:pic>
        <p:nvPicPr>
          <p:cNvPr id="2" name="Bilde 1" descr="Et bilde som inneholder himmel, utendørs, person&#10;&#10;Automatisk generert beskrivelse">
            <a:extLst>
              <a:ext uri="{FF2B5EF4-FFF2-40B4-BE49-F238E27FC236}">
                <a16:creationId xmlns:a16="http://schemas.microsoft.com/office/drawing/2014/main" id="{EE0354B0-C794-422D-BC72-200428E66F2A}"/>
              </a:ext>
            </a:extLst>
          </p:cNvPr>
          <p:cNvPicPr>
            <a:picLocks noChangeAspect="1"/>
          </p:cNvPicPr>
          <p:nvPr/>
        </p:nvPicPr>
        <p:blipFill rotWithShape="1">
          <a:blip r:embed="rId4">
            <a:extLst>
              <a:ext uri="{28A0092B-C50C-407E-A947-70E740481C1C}">
                <a14:useLocalDpi xmlns:a14="http://schemas.microsoft.com/office/drawing/2010/main" val="0"/>
              </a:ext>
            </a:extLst>
          </a:blip>
          <a:srcRect t="6352" b="11787"/>
          <a:stretch/>
        </p:blipFill>
        <p:spPr>
          <a:xfrm>
            <a:off x="6346459" y="622843"/>
            <a:ext cx="5204170" cy="2843670"/>
          </a:xfrm>
          <a:prstGeom prst="rect">
            <a:avLst/>
          </a:prstGeom>
        </p:spPr>
      </p:pic>
      <p:pic>
        <p:nvPicPr>
          <p:cNvPr id="4" name="Bilde 3" descr="Et bilde som inneholder tekst, person, elektronikk, hånd&#10;&#10;Automatisk generert beskrivelse">
            <a:extLst>
              <a:ext uri="{FF2B5EF4-FFF2-40B4-BE49-F238E27FC236}">
                <a16:creationId xmlns:a16="http://schemas.microsoft.com/office/drawing/2014/main" id="{B68955A5-1E17-41C6-88A2-BBDCF8DFF38E}"/>
              </a:ext>
            </a:extLst>
          </p:cNvPr>
          <p:cNvPicPr>
            <a:picLocks noChangeAspect="1"/>
          </p:cNvPicPr>
          <p:nvPr/>
        </p:nvPicPr>
        <p:blipFill rotWithShape="1">
          <a:blip r:embed="rId5">
            <a:extLst>
              <a:ext uri="{28A0092B-C50C-407E-A947-70E740481C1C}">
                <a14:useLocalDpi xmlns:a14="http://schemas.microsoft.com/office/drawing/2010/main" val="0"/>
              </a:ext>
            </a:extLst>
          </a:blip>
          <a:srcRect t="25960" b="1911"/>
          <a:stretch/>
        </p:blipFill>
        <p:spPr>
          <a:xfrm>
            <a:off x="6362240" y="3723238"/>
            <a:ext cx="5188389" cy="2498034"/>
          </a:xfrm>
          <a:prstGeom prst="rect">
            <a:avLst/>
          </a:prstGeom>
        </p:spPr>
      </p:pic>
    </p:spTree>
    <p:extLst>
      <p:ext uri="{BB962C8B-B14F-4D97-AF65-F5344CB8AC3E}">
        <p14:creationId xmlns:p14="http://schemas.microsoft.com/office/powerpoint/2010/main" val="1644174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00723-8BB0-4E18-A070-1C918638477B}"/>
              </a:ext>
            </a:extLst>
          </p:cNvPr>
          <p:cNvSpPr/>
          <p:nvPr/>
        </p:nvSpPr>
        <p:spPr>
          <a:xfrm>
            <a:off x="6372225" y="1577607"/>
            <a:ext cx="4922875" cy="6000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Isosceles Triangle 9">
            <a:extLst>
              <a:ext uri="{FF2B5EF4-FFF2-40B4-BE49-F238E27FC236}">
                <a16:creationId xmlns:a16="http://schemas.microsoft.com/office/drawing/2014/main" id="{5149C861-2F8D-4938-ACE5-12A4FBEE5E80}"/>
              </a:ext>
            </a:extLst>
          </p:cNvPr>
          <p:cNvSpPr/>
          <p:nvPr/>
        </p:nvSpPr>
        <p:spPr>
          <a:xfrm rot="16200000">
            <a:off x="5876927" y="1682381"/>
            <a:ext cx="600074" cy="390525"/>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Isosceles Triangle 10">
            <a:extLst>
              <a:ext uri="{FF2B5EF4-FFF2-40B4-BE49-F238E27FC236}">
                <a16:creationId xmlns:a16="http://schemas.microsoft.com/office/drawing/2014/main" id="{4A393872-991A-4273-A6A3-5663F74EA771}"/>
              </a:ext>
            </a:extLst>
          </p:cNvPr>
          <p:cNvSpPr/>
          <p:nvPr/>
        </p:nvSpPr>
        <p:spPr>
          <a:xfrm rot="5400000">
            <a:off x="11190325" y="1685937"/>
            <a:ext cx="600074" cy="390525"/>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3" name="Straight Connector 12">
            <a:extLst>
              <a:ext uri="{FF2B5EF4-FFF2-40B4-BE49-F238E27FC236}">
                <a16:creationId xmlns:a16="http://schemas.microsoft.com/office/drawing/2014/main" id="{5779128A-3818-4981-9166-E860C8516D6F}"/>
              </a:ext>
            </a:extLst>
          </p:cNvPr>
          <p:cNvCxnSpPr>
            <a:cxnSpLocks/>
          </p:cNvCxnSpPr>
          <p:nvPr/>
        </p:nvCxnSpPr>
        <p:spPr>
          <a:xfrm flipH="1">
            <a:off x="0" y="1877643"/>
            <a:ext cx="1219200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kstSylinder 5">
            <a:extLst>
              <a:ext uri="{FF2B5EF4-FFF2-40B4-BE49-F238E27FC236}">
                <a16:creationId xmlns:a16="http://schemas.microsoft.com/office/drawing/2014/main" id="{3E693EB1-3FFB-42A7-8B9E-C08C6F9BCABB}"/>
              </a:ext>
            </a:extLst>
          </p:cNvPr>
          <p:cNvSpPr txBox="1"/>
          <p:nvPr/>
        </p:nvSpPr>
        <p:spPr>
          <a:xfrm>
            <a:off x="6479721" y="1620165"/>
            <a:ext cx="4922875" cy="584775"/>
          </a:xfrm>
          <a:prstGeom prst="rect">
            <a:avLst/>
          </a:prstGeom>
          <a:noFill/>
        </p:spPr>
        <p:txBody>
          <a:bodyPr wrap="square" rtlCol="0">
            <a:spAutoFit/>
          </a:bodyPr>
          <a:lstStyle/>
          <a:p>
            <a:pPr algn="ctr"/>
            <a:r>
              <a:rPr lang="nb-NO" sz="3200" spc="300" dirty="0">
                <a:solidFill>
                  <a:schemeClr val="tx1">
                    <a:lumMod val="65000"/>
                    <a:lumOff val="35000"/>
                  </a:schemeClr>
                </a:solidFill>
                <a:latin typeface="Poppins Medium" panose="00000600000000000000" pitchFamily="2" charset="0"/>
                <a:cs typeface="Poppins Medium" panose="00000600000000000000" pitchFamily="2" charset="0"/>
              </a:rPr>
              <a:t>KOMMUNIKASJON</a:t>
            </a:r>
          </a:p>
        </p:txBody>
      </p:sp>
      <p:sp>
        <p:nvSpPr>
          <p:cNvPr id="15" name="Rectangle 14">
            <a:extLst>
              <a:ext uri="{FF2B5EF4-FFF2-40B4-BE49-F238E27FC236}">
                <a16:creationId xmlns:a16="http://schemas.microsoft.com/office/drawing/2014/main" id="{3BE8162A-ECC1-4FE8-B1BD-8FFE83A6F18E}"/>
              </a:ext>
            </a:extLst>
          </p:cNvPr>
          <p:cNvSpPr/>
          <p:nvPr/>
        </p:nvSpPr>
        <p:spPr>
          <a:xfrm>
            <a:off x="1123950" y="4726730"/>
            <a:ext cx="4922875" cy="6000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Isosceles Triangle 15">
            <a:extLst>
              <a:ext uri="{FF2B5EF4-FFF2-40B4-BE49-F238E27FC236}">
                <a16:creationId xmlns:a16="http://schemas.microsoft.com/office/drawing/2014/main" id="{48192663-B987-4DAD-8F5E-2354C96581FA}"/>
              </a:ext>
            </a:extLst>
          </p:cNvPr>
          <p:cNvSpPr/>
          <p:nvPr/>
        </p:nvSpPr>
        <p:spPr>
          <a:xfrm rot="16200000">
            <a:off x="628652" y="4831504"/>
            <a:ext cx="600074" cy="390525"/>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Isosceles Triangle 16">
            <a:extLst>
              <a:ext uri="{FF2B5EF4-FFF2-40B4-BE49-F238E27FC236}">
                <a16:creationId xmlns:a16="http://schemas.microsoft.com/office/drawing/2014/main" id="{4C4F19E0-B6A1-44A3-AED4-9C6007C9AD24}"/>
              </a:ext>
            </a:extLst>
          </p:cNvPr>
          <p:cNvSpPr/>
          <p:nvPr/>
        </p:nvSpPr>
        <p:spPr>
          <a:xfrm rot="5400000">
            <a:off x="5942050" y="4835060"/>
            <a:ext cx="600074" cy="390525"/>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8" name="Straight Connector 17">
            <a:extLst>
              <a:ext uri="{FF2B5EF4-FFF2-40B4-BE49-F238E27FC236}">
                <a16:creationId xmlns:a16="http://schemas.microsoft.com/office/drawing/2014/main" id="{CAE14BF3-075A-489A-BB09-F14E63924C5A}"/>
              </a:ext>
            </a:extLst>
          </p:cNvPr>
          <p:cNvCxnSpPr>
            <a:cxnSpLocks/>
          </p:cNvCxnSpPr>
          <p:nvPr/>
        </p:nvCxnSpPr>
        <p:spPr>
          <a:xfrm flipH="1">
            <a:off x="0" y="5026766"/>
            <a:ext cx="1219200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kstSylinder 5">
            <a:extLst>
              <a:ext uri="{FF2B5EF4-FFF2-40B4-BE49-F238E27FC236}">
                <a16:creationId xmlns:a16="http://schemas.microsoft.com/office/drawing/2014/main" id="{DF0F39EA-BF5C-47DA-BFC1-AB1DED3723DD}"/>
              </a:ext>
            </a:extLst>
          </p:cNvPr>
          <p:cNvSpPr txBox="1"/>
          <p:nvPr/>
        </p:nvSpPr>
        <p:spPr>
          <a:xfrm>
            <a:off x="1231446" y="4769288"/>
            <a:ext cx="4922875" cy="584775"/>
          </a:xfrm>
          <a:prstGeom prst="rect">
            <a:avLst/>
          </a:prstGeom>
          <a:noFill/>
        </p:spPr>
        <p:txBody>
          <a:bodyPr wrap="square" rtlCol="0">
            <a:spAutoFit/>
          </a:bodyPr>
          <a:lstStyle/>
          <a:p>
            <a:pPr algn="ctr"/>
            <a:r>
              <a:rPr lang="nb-NO" sz="3200" spc="300" dirty="0">
                <a:solidFill>
                  <a:schemeClr val="tx1">
                    <a:lumMod val="65000"/>
                    <a:lumOff val="35000"/>
                  </a:schemeClr>
                </a:solidFill>
                <a:latin typeface="Poppins Medium" panose="00000600000000000000" pitchFamily="2" charset="0"/>
                <a:cs typeface="Poppins Medium" panose="00000600000000000000" pitchFamily="2" charset="0"/>
              </a:rPr>
              <a:t>KOORDINERING</a:t>
            </a:r>
          </a:p>
        </p:txBody>
      </p:sp>
      <p:pic>
        <p:nvPicPr>
          <p:cNvPr id="3" name="Bilde 2" descr="Et bilde som inneholder utendørs, snø, transport&#10;&#10;Automatisk generert beskrivelse">
            <a:extLst>
              <a:ext uri="{FF2B5EF4-FFF2-40B4-BE49-F238E27FC236}">
                <a16:creationId xmlns:a16="http://schemas.microsoft.com/office/drawing/2014/main" id="{5C00EF03-BEB2-427D-9538-C632394A2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2" y="726407"/>
            <a:ext cx="4480834" cy="3360626"/>
          </a:xfrm>
          <a:prstGeom prst="rect">
            <a:avLst/>
          </a:prstGeom>
          <a:ln>
            <a:solidFill>
              <a:schemeClr val="bg1"/>
            </a:solidFill>
          </a:ln>
        </p:spPr>
      </p:pic>
      <p:pic>
        <p:nvPicPr>
          <p:cNvPr id="5" name="Bilde 4" descr="Et bilde som inneholder person&#10;&#10;Automatisk generert beskrivelse">
            <a:extLst>
              <a:ext uri="{FF2B5EF4-FFF2-40B4-BE49-F238E27FC236}">
                <a16:creationId xmlns:a16="http://schemas.microsoft.com/office/drawing/2014/main" id="{3719E11D-DAC8-42DE-8B4B-546D46B0B31D}"/>
              </a:ext>
            </a:extLst>
          </p:cNvPr>
          <p:cNvPicPr>
            <a:picLocks noChangeAspect="1"/>
          </p:cNvPicPr>
          <p:nvPr/>
        </p:nvPicPr>
        <p:blipFill rotWithShape="1">
          <a:blip r:embed="rId4">
            <a:extLst>
              <a:ext uri="{28A0092B-C50C-407E-A947-70E740481C1C}">
                <a14:useLocalDpi xmlns:a14="http://schemas.microsoft.com/office/drawing/2010/main" val="0"/>
              </a:ext>
            </a:extLst>
          </a:blip>
          <a:srcRect l="10954" b="-176"/>
          <a:stretch/>
        </p:blipFill>
        <p:spPr>
          <a:xfrm>
            <a:off x="6921762" y="2867623"/>
            <a:ext cx="4480834" cy="3360625"/>
          </a:xfrm>
          <a:prstGeom prst="rect">
            <a:avLst/>
          </a:prstGeom>
          <a:ln>
            <a:solidFill>
              <a:schemeClr val="bg1"/>
            </a:solidFill>
          </a:ln>
        </p:spPr>
      </p:pic>
    </p:spTree>
    <p:extLst>
      <p:ext uri="{BB962C8B-B14F-4D97-AF65-F5344CB8AC3E}">
        <p14:creationId xmlns:p14="http://schemas.microsoft.com/office/powerpoint/2010/main" val="1406484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7784EA6-D874-49A2-9441-8CD0D5272606}"/>
              </a:ext>
            </a:extLst>
          </p:cNvPr>
          <p:cNvPicPr>
            <a:picLocks noChangeAspect="1"/>
          </p:cNvPicPr>
          <p:nvPr/>
        </p:nvPicPr>
        <p:blipFill rotWithShape="1">
          <a:blip r:embed="rId3">
            <a:extLst>
              <a:ext uri="{28A0092B-C50C-407E-A947-70E740481C1C}">
                <a14:useLocalDpi xmlns:a14="http://schemas.microsoft.com/office/drawing/2010/main" val="0"/>
              </a:ext>
            </a:extLst>
          </a:blip>
          <a:srcRect l="7295" r="15067" b="-3"/>
          <a:stretch/>
        </p:blipFill>
        <p:spPr>
          <a:xfrm>
            <a:off x="192528" y="171716"/>
            <a:ext cx="3793268" cy="6514565"/>
          </a:xfrm>
          <a:prstGeom prst="rect">
            <a:avLst/>
          </a:prstGeom>
        </p:spPr>
      </p:pic>
      <p:pic>
        <p:nvPicPr>
          <p:cNvPr id="7" name="Bilde 6">
            <a:extLst>
              <a:ext uri="{FF2B5EF4-FFF2-40B4-BE49-F238E27FC236}">
                <a16:creationId xmlns:a16="http://schemas.microsoft.com/office/drawing/2014/main" id="{FB9350D3-CD58-4D1D-9B33-AF379BE4B89B}"/>
              </a:ext>
            </a:extLst>
          </p:cNvPr>
          <p:cNvPicPr>
            <a:picLocks noChangeAspect="1"/>
          </p:cNvPicPr>
          <p:nvPr/>
        </p:nvPicPr>
        <p:blipFill rotWithShape="1">
          <a:blip r:embed="rId4">
            <a:extLst>
              <a:ext uri="{28A0092B-C50C-407E-A947-70E740481C1C}">
                <a14:useLocalDpi xmlns:a14="http://schemas.microsoft.com/office/drawing/2010/main" val="0"/>
              </a:ext>
            </a:extLst>
          </a:blip>
          <a:srcRect t="21757" r="-3" b="-3"/>
          <a:stretch/>
        </p:blipFill>
        <p:spPr>
          <a:xfrm rot="5400000">
            <a:off x="2838717" y="1517536"/>
            <a:ext cx="6514565" cy="3822924"/>
          </a:xfrm>
          <a:prstGeom prst="rect">
            <a:avLst/>
          </a:prstGeom>
        </p:spPr>
      </p:pic>
      <p:pic>
        <p:nvPicPr>
          <p:cNvPr id="5" name="Bilde 4" descr="Et bilde som inneholder snø, utendørs, hund, transport&#10;&#10;Automatisk generert beskrivelse">
            <a:extLst>
              <a:ext uri="{FF2B5EF4-FFF2-40B4-BE49-F238E27FC236}">
                <a16:creationId xmlns:a16="http://schemas.microsoft.com/office/drawing/2014/main" id="{43F65E03-8CDA-4ED8-A167-73434DEDFE17}"/>
              </a:ext>
            </a:extLst>
          </p:cNvPr>
          <p:cNvPicPr>
            <a:picLocks noChangeAspect="1"/>
          </p:cNvPicPr>
          <p:nvPr/>
        </p:nvPicPr>
        <p:blipFill rotWithShape="1">
          <a:blip r:embed="rId5">
            <a:extLst>
              <a:ext uri="{28A0092B-C50C-407E-A947-70E740481C1C}">
                <a14:useLocalDpi xmlns:a14="http://schemas.microsoft.com/office/drawing/2010/main" val="0"/>
              </a:ext>
            </a:extLst>
          </a:blip>
          <a:srcRect l="21575" r="39646" b="1"/>
          <a:stretch/>
        </p:blipFill>
        <p:spPr>
          <a:xfrm>
            <a:off x="8188032" y="171716"/>
            <a:ext cx="3799007" cy="6514565"/>
          </a:xfrm>
          <a:prstGeom prst="rect">
            <a:avLst/>
          </a:prstGeom>
        </p:spPr>
      </p:pic>
      <p:sp>
        <p:nvSpPr>
          <p:cNvPr id="8" name="TekstSylinder 7">
            <a:extLst>
              <a:ext uri="{FF2B5EF4-FFF2-40B4-BE49-F238E27FC236}">
                <a16:creationId xmlns:a16="http://schemas.microsoft.com/office/drawing/2014/main" id="{379187D6-49B9-40B6-89E8-5DD5807D6D3A}"/>
              </a:ext>
            </a:extLst>
          </p:cNvPr>
          <p:cNvSpPr txBox="1"/>
          <p:nvPr/>
        </p:nvSpPr>
        <p:spPr>
          <a:xfrm>
            <a:off x="2877312" y="171715"/>
            <a:ext cx="7107936" cy="1569660"/>
          </a:xfrm>
          <a:prstGeom prst="rect">
            <a:avLst/>
          </a:prstGeom>
          <a:noFill/>
        </p:spPr>
        <p:txBody>
          <a:bodyPr wrap="square" rtlCol="0">
            <a:spAutoFit/>
          </a:bodyPr>
          <a:lstStyle/>
          <a:p>
            <a:r>
              <a:rPr lang="nb-NO" sz="9600" b="1" dirty="0">
                <a:ln>
                  <a:solidFill>
                    <a:srgbClr val="203864"/>
                  </a:solidFill>
                </a:ln>
                <a:solidFill>
                  <a:schemeClr val="bg1"/>
                </a:solidFill>
              </a:rPr>
              <a:t>U    S    A    R</a:t>
            </a:r>
          </a:p>
        </p:txBody>
      </p:sp>
    </p:spTree>
    <p:extLst>
      <p:ext uri="{BB962C8B-B14F-4D97-AF65-F5344CB8AC3E}">
        <p14:creationId xmlns:p14="http://schemas.microsoft.com/office/powerpoint/2010/main" val="2485396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jerdrum kommune  ble hardt rammet av et kvikkleire-skred. ">
            <a:extLst>
              <a:ext uri="{FF2B5EF4-FFF2-40B4-BE49-F238E27FC236}">
                <a16:creationId xmlns:a16="http://schemas.microsoft.com/office/drawing/2014/main" id="{11D36A18-6A0F-4B64-AE2B-7DEE534738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1"/>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0B0FEFEB-B167-477B-AFD4-8F5E6EA0D70F}"/>
              </a:ext>
            </a:extLst>
          </p:cNvPr>
          <p:cNvPicPr>
            <a:picLocks noChangeAspect="1"/>
          </p:cNvPicPr>
          <p:nvPr/>
        </p:nvPicPr>
        <p:blipFill>
          <a:blip r:embed="rId4"/>
          <a:stretch>
            <a:fillRect/>
          </a:stretch>
        </p:blipFill>
        <p:spPr>
          <a:xfrm>
            <a:off x="10981723" y="0"/>
            <a:ext cx="1207229" cy="1076325"/>
          </a:xfrm>
          <a:prstGeom prst="rect">
            <a:avLst/>
          </a:prstGeom>
        </p:spPr>
      </p:pic>
      <p:sp>
        <p:nvSpPr>
          <p:cNvPr id="3" name="TekstSylinder 2">
            <a:extLst>
              <a:ext uri="{FF2B5EF4-FFF2-40B4-BE49-F238E27FC236}">
                <a16:creationId xmlns:a16="http://schemas.microsoft.com/office/drawing/2014/main" id="{859D2670-631C-4898-898B-59170D131434}"/>
              </a:ext>
            </a:extLst>
          </p:cNvPr>
          <p:cNvSpPr txBox="1"/>
          <p:nvPr/>
        </p:nvSpPr>
        <p:spPr>
          <a:xfrm>
            <a:off x="11180826" y="6600825"/>
            <a:ext cx="1689984" cy="276999"/>
          </a:xfrm>
          <a:prstGeom prst="rect">
            <a:avLst/>
          </a:prstGeom>
          <a:noFill/>
        </p:spPr>
        <p:txBody>
          <a:bodyPr wrap="square" rtlCol="0">
            <a:spAutoFit/>
          </a:bodyPr>
          <a:lstStyle/>
          <a:p>
            <a:r>
              <a:rPr lang="nb-NO" sz="1200" dirty="0"/>
              <a:t>Foto: NRK.no</a:t>
            </a:r>
          </a:p>
        </p:txBody>
      </p:sp>
    </p:spTree>
    <p:extLst>
      <p:ext uri="{BB962C8B-B14F-4D97-AF65-F5344CB8AC3E}">
        <p14:creationId xmlns:p14="http://schemas.microsoft.com/office/powerpoint/2010/main" val="3733217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E765F3-E0B4-4643-94C8-88D2622B988A}"/>
              </a:ext>
            </a:extLst>
          </p:cNvPr>
          <p:cNvSpPr/>
          <p:nvPr/>
        </p:nvSpPr>
        <p:spPr>
          <a:xfrm>
            <a:off x="-1" y="297601"/>
            <a:ext cx="5517932" cy="844521"/>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CA2B4033-E423-4FCE-A5FE-DEE9E6D407AA}"/>
              </a:ext>
            </a:extLst>
          </p:cNvPr>
          <p:cNvSpPr txBox="1"/>
          <p:nvPr/>
        </p:nvSpPr>
        <p:spPr>
          <a:xfrm>
            <a:off x="107576" y="437865"/>
            <a:ext cx="5988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prstClr val="black">
                    <a:lumMod val="75000"/>
                    <a:lumOff val="25000"/>
                  </a:prstClr>
                </a:solidFill>
                <a:effectLst/>
                <a:uLnTx/>
                <a:uFillTx/>
                <a:latin typeface="Poppins Medium" panose="00000600000000000000" pitchFamily="2" charset="0"/>
                <a:ea typeface="+mn-ea"/>
                <a:cs typeface="Poppins Medium" panose="00000600000000000000" pitchFamily="2" charset="0"/>
              </a:rPr>
              <a:t>Oppfølging etter rapporten</a:t>
            </a:r>
          </a:p>
        </p:txBody>
      </p:sp>
      <p:sp>
        <p:nvSpPr>
          <p:cNvPr id="6" name="Rectangle 4">
            <a:extLst>
              <a:ext uri="{FF2B5EF4-FFF2-40B4-BE49-F238E27FC236}">
                <a16:creationId xmlns:a16="http://schemas.microsoft.com/office/drawing/2014/main" id="{85BA39B0-9D01-FE26-B4EC-DAB353F071F3}"/>
              </a:ext>
            </a:extLst>
          </p:cNvPr>
          <p:cNvSpPr/>
          <p:nvPr/>
        </p:nvSpPr>
        <p:spPr>
          <a:xfrm>
            <a:off x="-1" y="1528210"/>
            <a:ext cx="7017489" cy="428182"/>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prstClr val="black">
                    <a:lumMod val="75000"/>
                    <a:lumOff val="25000"/>
                  </a:prstClr>
                </a:solidFill>
                <a:latin typeface="Poppins Medium" panose="00000600000000000000" pitchFamily="2" charset="0"/>
              </a:rPr>
              <a:t>Nytt aksjonsstøtteverktøy for taktisk nivå under utarbeidelse </a:t>
            </a:r>
          </a:p>
        </p:txBody>
      </p:sp>
      <p:sp>
        <p:nvSpPr>
          <p:cNvPr id="12" name="Rectangle 4">
            <a:extLst>
              <a:ext uri="{FF2B5EF4-FFF2-40B4-BE49-F238E27FC236}">
                <a16:creationId xmlns:a16="http://schemas.microsoft.com/office/drawing/2014/main" id="{115D2BE1-D8AA-9211-2D0F-110137CD6790}"/>
              </a:ext>
            </a:extLst>
          </p:cNvPr>
          <p:cNvSpPr/>
          <p:nvPr/>
        </p:nvSpPr>
        <p:spPr>
          <a:xfrm>
            <a:off x="-1" y="2290659"/>
            <a:ext cx="7683063" cy="428183"/>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prstClr val="black">
                    <a:lumMod val="75000"/>
                    <a:lumOff val="25000"/>
                  </a:prstClr>
                </a:solidFill>
                <a:latin typeface="Poppins Medium" panose="00000600000000000000" pitchFamily="2" charset="0"/>
              </a:rPr>
              <a:t>Droneveileder og veileder for luftkoordinering under utarbeidelse</a:t>
            </a:r>
          </a:p>
        </p:txBody>
      </p:sp>
      <p:sp>
        <p:nvSpPr>
          <p:cNvPr id="14" name="Rectangle 4">
            <a:extLst>
              <a:ext uri="{FF2B5EF4-FFF2-40B4-BE49-F238E27FC236}">
                <a16:creationId xmlns:a16="http://schemas.microsoft.com/office/drawing/2014/main" id="{C7BC5573-882F-DA51-07EA-5147E573E4F0}"/>
              </a:ext>
            </a:extLst>
          </p:cNvPr>
          <p:cNvSpPr/>
          <p:nvPr/>
        </p:nvSpPr>
        <p:spPr>
          <a:xfrm>
            <a:off x="1" y="3006739"/>
            <a:ext cx="5749158" cy="422261"/>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prstClr val="black">
                    <a:lumMod val="75000"/>
                    <a:lumOff val="25000"/>
                  </a:prstClr>
                </a:solidFill>
                <a:latin typeface="Poppins Medium" panose="00000600000000000000" pitchFamily="2" charset="0"/>
              </a:rPr>
              <a:t>Økt fokus på kompetanse innen redningstjeneste</a:t>
            </a:r>
          </a:p>
        </p:txBody>
      </p:sp>
      <p:sp>
        <p:nvSpPr>
          <p:cNvPr id="3" name="Rectangle 4">
            <a:extLst>
              <a:ext uri="{FF2B5EF4-FFF2-40B4-BE49-F238E27FC236}">
                <a16:creationId xmlns:a16="http://schemas.microsoft.com/office/drawing/2014/main" id="{19867C24-7225-D48B-2F72-E1364C837C1F}"/>
              </a:ext>
            </a:extLst>
          </p:cNvPr>
          <p:cNvSpPr/>
          <p:nvPr/>
        </p:nvSpPr>
        <p:spPr>
          <a:xfrm>
            <a:off x="-2" y="3669714"/>
            <a:ext cx="8534401" cy="422261"/>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prstClr val="black">
                    <a:lumMod val="75000"/>
                    <a:lumOff val="25000"/>
                  </a:prstClr>
                </a:solidFill>
                <a:latin typeface="Poppins Medium" panose="00000600000000000000" pitchFamily="2" charset="0"/>
              </a:rPr>
              <a:t>Planverksendringer og felles nivåsetting av hendelser - situasjonsforståelse</a:t>
            </a:r>
          </a:p>
        </p:txBody>
      </p:sp>
      <p:sp>
        <p:nvSpPr>
          <p:cNvPr id="4" name="Rectangle 4">
            <a:extLst>
              <a:ext uri="{FF2B5EF4-FFF2-40B4-BE49-F238E27FC236}">
                <a16:creationId xmlns:a16="http://schemas.microsoft.com/office/drawing/2014/main" id="{C8A385A6-53FC-40C4-C3CA-48AA1FD16903}"/>
              </a:ext>
            </a:extLst>
          </p:cNvPr>
          <p:cNvSpPr/>
          <p:nvPr/>
        </p:nvSpPr>
        <p:spPr>
          <a:xfrm>
            <a:off x="-1" y="4332689"/>
            <a:ext cx="5337544" cy="422261"/>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prstClr val="black">
                    <a:lumMod val="75000"/>
                    <a:lumOff val="25000"/>
                  </a:prstClr>
                </a:solidFill>
                <a:latin typeface="Poppins Medium" panose="00000600000000000000" pitchFamily="2" charset="0"/>
              </a:rPr>
              <a:t>System for befolkningsvarsling over mobilnett</a:t>
            </a:r>
          </a:p>
        </p:txBody>
      </p:sp>
      <p:sp>
        <p:nvSpPr>
          <p:cNvPr id="7" name="Rectangle 4">
            <a:extLst>
              <a:ext uri="{FF2B5EF4-FFF2-40B4-BE49-F238E27FC236}">
                <a16:creationId xmlns:a16="http://schemas.microsoft.com/office/drawing/2014/main" id="{08194488-5D38-828C-C129-071B1C95D44C}"/>
              </a:ext>
            </a:extLst>
          </p:cNvPr>
          <p:cNvSpPr/>
          <p:nvPr/>
        </p:nvSpPr>
        <p:spPr>
          <a:xfrm>
            <a:off x="-1" y="4995664"/>
            <a:ext cx="3594539" cy="422261"/>
          </a:xfrm>
          <a:prstGeom prst="rect">
            <a:avLst/>
          </a:prstGeom>
          <a:solidFill>
            <a:srgbClr val="C8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prstClr val="black">
                    <a:lumMod val="75000"/>
                    <a:lumOff val="25000"/>
                  </a:prstClr>
                </a:solidFill>
                <a:latin typeface="Poppins Medium" panose="00000600000000000000" pitchFamily="2" charset="0"/>
              </a:rPr>
              <a:t>Tiltaksplan i Øst politidistrikt</a:t>
            </a:r>
          </a:p>
        </p:txBody>
      </p:sp>
    </p:spTree>
    <p:extLst>
      <p:ext uri="{BB962C8B-B14F-4D97-AF65-F5344CB8AC3E}">
        <p14:creationId xmlns:p14="http://schemas.microsoft.com/office/powerpoint/2010/main" val="24149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3" grpId="0" animBg="1"/>
      <p:bldP spid="4" grpId="0" animBg="1"/>
      <p:bldP spid="7"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1285</Words>
  <Application>Microsoft Office PowerPoint</Application>
  <PresentationFormat>Widescreen</PresentationFormat>
  <Paragraphs>65</Paragraphs>
  <Slides>10</Slides>
  <Notes>10</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10</vt:i4>
      </vt:variant>
    </vt:vector>
  </HeadingPairs>
  <TitlesOfParts>
    <vt:vector size="17" baseType="lpstr">
      <vt:lpstr>Arial</vt:lpstr>
      <vt:lpstr>Calibri</vt:lpstr>
      <vt:lpstr>Calibri Light</vt:lpstr>
      <vt:lpstr>Poppins Light</vt:lpstr>
      <vt:lpstr>Poppins Medium</vt:lpstr>
      <vt:lpstr>Office-tema</vt:lpstr>
      <vt:lpstr>1_Office-tema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Rune Danielsen</dc:creator>
  <cp:lastModifiedBy>Rune Danielsen</cp:lastModifiedBy>
  <cp:revision>9</cp:revision>
  <cp:lastPrinted>2022-09-15T11:34:07Z</cp:lastPrinted>
  <dcterms:created xsi:type="dcterms:W3CDTF">2022-09-13T10:19:48Z</dcterms:created>
  <dcterms:modified xsi:type="dcterms:W3CDTF">2022-09-21T09:47:32Z</dcterms:modified>
</cp:coreProperties>
</file>