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69" r:id="rId8"/>
    <p:sldId id="266" r:id="rId9"/>
    <p:sldId id="264" r:id="rId10"/>
    <p:sldId id="268" r:id="rId11"/>
    <p:sldId id="267" r:id="rId12"/>
    <p:sldId id="263" r:id="rId13"/>
    <p:sldId id="261" r:id="rId14"/>
    <p:sldId id="265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s Schløsser Møller" initials="KSM" lastIdx="3" clrIdx="0">
    <p:extLst>
      <p:ext uri="{19B8F6BF-5375-455C-9EA6-DF929625EA0E}">
        <p15:presenceInfo xmlns:p15="http://schemas.microsoft.com/office/powerpoint/2012/main" userId="S-1-5-21-2009805145-221326009-316619961-16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B0C3"/>
    <a:srgbClr val="B3DDE5"/>
    <a:srgbClr val="C0D8CA"/>
    <a:srgbClr val="7FA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2" autoAdjust="0"/>
    <p:restoredTop sz="61071" autoAdjust="0"/>
  </p:normalViewPr>
  <p:slideViewPr>
    <p:cSldViewPr snapToGrid="0" showGuides="1">
      <p:cViewPr varScale="1">
        <p:scale>
          <a:sx n="44" d="100"/>
          <a:sy n="44" d="100"/>
        </p:scale>
        <p:origin x="704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20T14:01:33.858" idx="2">
    <p:pos x="10" y="10"/>
    <p:text>Dette sier vi også i foil 3.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F158-4924-4C8E-96E0-A0BC2DA10FAE}" type="datetimeFigureOut">
              <a:rPr lang="nb-NO" smtClean="0"/>
              <a:t>21.09.2022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95298-FFA0-4601-9E90-D5E62577BF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99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82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80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23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41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89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14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808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0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958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1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95298-FFA0-4601-9E90-D5E62577BFF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037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19050" y="0"/>
            <a:ext cx="12211050" cy="6858000"/>
          </a:xfrm>
          <a:prstGeom prst="rect">
            <a:avLst/>
          </a:prstGeom>
          <a:gradFill flip="none" rotWithShape="1">
            <a:gsLst>
              <a:gs pos="0">
                <a:srgbClr val="003761">
                  <a:lumMod val="0"/>
                  <a:lumOff val="100000"/>
                </a:srgbClr>
              </a:gs>
              <a:gs pos="29000">
                <a:srgbClr val="003761">
                  <a:lumMod val="0"/>
                  <a:lumOff val="100000"/>
                </a:srgbClr>
              </a:gs>
              <a:gs pos="100000">
                <a:srgbClr val="003761">
                  <a:lumMod val="100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2700" cap="flat" cmpd="sng" algn="ctr">
            <a:solidFill>
              <a:srgbClr val="00376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9387902" y="3429000"/>
            <a:ext cx="4864727" cy="393954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b-NO" sz="250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nb-NO" sz="25000" dirty="0">
                <a:solidFill>
                  <a:srgbClr val="000000"/>
                </a:solidFill>
                <a:effectLst>
                  <a:outerShdw blurRad="63500" dist="127000" dir="13500000" sx="104000" sy="104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endParaRPr lang="nb-NO" sz="25000" dirty="0">
              <a:solidFill>
                <a:srgbClr val="000000"/>
              </a:solidFill>
              <a:effectLst>
                <a:outerShdw blurRad="63500" dist="127000" dir="13500000" sx="104000" sy="104000" algn="br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07" y="3007380"/>
            <a:ext cx="3925914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91199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00C994-5580-4339-80ED-51094C6CDAFF}" type="datetime1">
              <a:rPr lang="nb-NO" smtClean="0"/>
              <a:t>21.09.2022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6282000"/>
            <a:ext cx="2030649" cy="432000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3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med tekst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6127668" y="0"/>
            <a:ext cx="6064332" cy="1849272"/>
          </a:xfrm>
          <a:solidFill>
            <a:schemeClr val="tx1">
              <a:alpha val="80000"/>
            </a:schemeClr>
          </a:solidFill>
        </p:spPr>
        <p:txBody>
          <a:bodyPr lIns="360000" rIns="360000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7668" y="1849272"/>
            <a:ext cx="6064332" cy="5008728"/>
          </a:xfrm>
          <a:solidFill>
            <a:schemeClr val="tx1">
              <a:alpha val="80000"/>
            </a:schemeClr>
          </a:solidFill>
        </p:spPr>
        <p:txBody>
          <a:bodyPr lIns="360000" tIns="360000" rIns="360000" bIns="720000">
            <a:no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3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05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53F2DF-5906-4E86-97A3-C09242C3207D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21.09.2022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6282000"/>
            <a:ext cx="2030649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F223D5A-1600-420E-B1BB-DC341B79932E}" type="datetime1">
              <a:rPr lang="nb-NO" smtClean="0"/>
              <a:t>21.09.2022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6282000"/>
            <a:ext cx="2030649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å sette </a:t>
            </a:r>
            <a:br>
              <a:rPr lang="nb-NO" dirty="0"/>
            </a:br>
            <a:r>
              <a:rPr lang="nb-NO" dirty="0"/>
              <a:t>inn et sitat. Husk anførselstegn.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82497B4-33A6-419F-B318-36ED18C2E4FD}" type="datetime1">
              <a:rPr lang="nb-NO" smtClean="0"/>
              <a:t>21.09.2022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6282000"/>
            <a:ext cx="2030649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873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b-NO" dirty="0"/>
              <a:t>_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3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43" y="3007380"/>
            <a:ext cx="3925914" cy="8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alt 1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A5D8B828-3AE0-49DE-AB3C-31E3764C31E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487407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8E5541-D84C-427B-BAB1-59253FA3F811}" type="datetime1">
              <a:rPr lang="nb-NO" smtClean="0"/>
              <a:t>21.09.2022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3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med tekst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127668" y="1849272"/>
            <a:ext cx="6064332" cy="5008728"/>
          </a:xfrm>
          <a:solidFill>
            <a:schemeClr val="tx1">
              <a:alpha val="80000"/>
            </a:schemeClr>
          </a:solidFill>
        </p:spPr>
        <p:txBody>
          <a:bodyPr lIns="360000" tIns="360000" rIns="360000" bIns="720000">
            <a:no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6127668" y="0"/>
            <a:ext cx="6064332" cy="1849272"/>
          </a:xfrm>
          <a:solidFill>
            <a:schemeClr val="tx1">
              <a:alpha val="80000"/>
            </a:schemeClr>
          </a:solidFill>
        </p:spPr>
        <p:txBody>
          <a:bodyPr lIns="360000" rIns="360000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3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8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B6F0B44-BCB3-4999-AFBE-CF26A5CDDE15}" type="datetime1">
              <a:rPr lang="nb-NO" smtClean="0"/>
              <a:t>21.09.2022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4DFCA43D-3F8C-4EB9-BB0F-B9B891C73A22}" type="datetime1">
              <a:rPr lang="nb-NO" smtClean="0"/>
              <a:t>21.09.2022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F0AF51B-337E-4AAF-897B-5B67228BD007}" type="datetime1">
              <a:rPr lang="nb-NO" smtClean="0"/>
              <a:t>21.09.2022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å sette </a:t>
            </a:r>
            <a:br>
              <a:rPr lang="nb-NO" dirty="0"/>
            </a:br>
            <a:r>
              <a:rPr lang="nb-NO" dirty="0"/>
              <a:t>inn et sitat. Husk anførselstegn.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l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_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03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6686A810-41F2-4CF6-A6C6-1D38D0494EE8}" type="datetime1">
              <a:rPr lang="nb-NO" smtClean="0"/>
              <a:t>21.09.2022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2000"/>
            <a:ext cx="203064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95" r:id="rId2"/>
    <p:sldLayoutId id="2147483650" r:id="rId3"/>
    <p:sldLayoutId id="2147483673" r:id="rId4"/>
    <p:sldLayoutId id="2147483697" r:id="rId5"/>
    <p:sldLayoutId id="2147483671" r:id="rId6"/>
    <p:sldLayoutId id="2147483666" r:id="rId7"/>
    <p:sldLayoutId id="2147483693" r:id="rId8"/>
    <p:sldLayoutId id="2147483659" r:id="rId9"/>
    <p:sldLayoutId id="2147483688" r:id="rId10"/>
    <p:sldLayoutId id="2147483689" r:id="rId11"/>
    <p:sldLayoutId id="2147483677" r:id="rId12"/>
    <p:sldLayoutId id="2147483690" r:id="rId13"/>
    <p:sldLayoutId id="2147483696" r:id="rId14"/>
    <p:sldLayoutId id="2147483683" r:id="rId15"/>
    <p:sldLayoutId id="2147483685" r:id="rId16"/>
    <p:sldLayoutId id="2147483687" r:id="rId17"/>
    <p:sldLayoutId id="2147483694" r:id="rId18"/>
    <p:sldLayoutId id="214748365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abs/10.1177/095207671770952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hs.brage.unit.no/phs-xmlui/handle/11250/25814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dirty="0"/>
              <a:t>Nytte og bruk av evalueringer </a:t>
            </a:r>
          </a:p>
          <a:p>
            <a:r>
              <a:rPr lang="nb-NO" sz="1600" dirty="0"/>
              <a:t>Case: Nærpolitireformen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Astri Tverstøl, JD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Oslo, 22.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254300322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BA5242-5E35-48C6-9BD6-5E4D63A0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1912" cy="1325563"/>
          </a:xfrm>
        </p:spPr>
        <p:txBody>
          <a:bodyPr/>
          <a:lstStyle/>
          <a:p>
            <a:r>
              <a:rPr lang="nb-NO" dirty="0"/>
              <a:t>Riksrevisjonens rapporter – våre vurderinger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67C7D1-257E-406F-884C-B675C073E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6568" cy="4351338"/>
          </a:xfrm>
        </p:spPr>
        <p:txBody>
          <a:bodyPr/>
          <a:lstStyle/>
          <a:p>
            <a:r>
              <a:rPr lang="nb-NO" dirty="0"/>
              <a:t>Riksrevisjonens anbefalinger</a:t>
            </a:r>
          </a:p>
          <a:p>
            <a:pPr lvl="1"/>
            <a:r>
              <a:rPr lang="nb-NO" dirty="0"/>
              <a:t>Bør være på et overordnet nivå</a:t>
            </a:r>
          </a:p>
          <a:p>
            <a:pPr lvl="1"/>
            <a:r>
              <a:rPr lang="nb-NO" dirty="0"/>
              <a:t>Valg av virkemidler bør overlates til revisjonsobjekt(ene)</a:t>
            </a:r>
          </a:p>
          <a:p>
            <a:r>
              <a:rPr lang="nb-NO" dirty="0"/>
              <a:t>Tendens til mer balansert rapportering </a:t>
            </a:r>
          </a:p>
          <a:p>
            <a:pPr lvl="1"/>
            <a:r>
              <a:rPr lang="nb-NO" dirty="0"/>
              <a:t>Positive utviklingstrekk er gitt mer plass</a:t>
            </a:r>
          </a:p>
          <a:p>
            <a:pPr lvl="1"/>
            <a:r>
              <a:rPr lang="nb-NO" dirty="0"/>
              <a:t>Viktig for Stortingets behandling av rapportene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5736D3C-7D6D-47BD-8D09-4DAE5CD5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10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60C9D69-D91E-4DFF-AB69-4634340F77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550E7C2-4A82-44EB-9062-259D8C230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43" r="16115"/>
          <a:stretch/>
        </p:blipFill>
        <p:spPr>
          <a:xfrm>
            <a:off x="6230112" y="0"/>
            <a:ext cx="5961888" cy="685800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A684EF5-AC11-4BEB-A439-AB25F9F7B0F8}"/>
              </a:ext>
            </a:extLst>
          </p:cNvPr>
          <p:cNvSpPr txBox="1"/>
          <p:nvPr/>
        </p:nvSpPr>
        <p:spPr>
          <a:xfrm>
            <a:off x="7778496" y="630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Foto: Mathias Fossum / Riksrevisjonen</a:t>
            </a:r>
          </a:p>
        </p:txBody>
      </p:sp>
    </p:spTree>
    <p:extLst>
      <p:ext uri="{BB962C8B-B14F-4D97-AF65-F5344CB8AC3E}">
        <p14:creationId xmlns:p14="http://schemas.microsoft.com/office/powerpoint/2010/main" val="13429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3F2F1B-D179-4032-BBE6-0B12E4E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Oppfølging av evalueringene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637962-460E-4C56-A117-01335308B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 hovedsak en styrke</a:t>
            </a:r>
          </a:p>
          <a:p>
            <a:pPr lvl="1"/>
            <a:r>
              <a:rPr lang="nb-NO" dirty="0"/>
              <a:t>Men ressurskrevende</a:t>
            </a:r>
          </a:p>
          <a:p>
            <a:r>
              <a:rPr lang="nb-NO" dirty="0"/>
              <a:t>Departementet må vurdere sektorens behov under ett og gi tilstrekkelig handlingsrom</a:t>
            </a:r>
          </a:p>
          <a:p>
            <a:r>
              <a:rPr lang="nb-NO" dirty="0"/>
              <a:t>Politiske ambisjoner versus faglige anbefalinger</a:t>
            </a:r>
          </a:p>
          <a:p>
            <a:pPr lvl="1"/>
            <a:r>
              <a:rPr lang="nb-NO" dirty="0"/>
              <a:t>Krevende balansegang</a:t>
            </a:r>
          </a:p>
          <a:p>
            <a:r>
              <a:rPr lang="nb-NO" dirty="0"/>
              <a:t>Øvrige forpliktelser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847E720-4301-41AA-BE05-061DB7F3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11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242D0C-54D3-47B0-B059-674319663F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0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919E25CD-2A13-4676-BBC2-FBCD7518E7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35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5061" r="2506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Overordnet mål med reformen</a:t>
            </a: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Et nærpoliti som er operativt, synlig og tilgjengelig, og som har kapasitet og kompetanse til </a:t>
            </a:r>
            <a:r>
              <a:rPr lang="nb-NO" b="1" dirty="0"/>
              <a:t>å forebygge, etterforske og påtale kriminelle handlinger</a:t>
            </a:r>
            <a:r>
              <a:rPr lang="nb-NO" dirty="0"/>
              <a:t> og sikre innbyggernes trygghet.</a:t>
            </a:r>
          </a:p>
          <a:p>
            <a:r>
              <a:rPr lang="nb-NO" dirty="0"/>
              <a:t>Det skal utvikles </a:t>
            </a:r>
            <a:r>
              <a:rPr lang="nb-NO" b="1" dirty="0"/>
              <a:t>et kompetent og effektivt lokalt nærpoliti </a:t>
            </a:r>
            <a:r>
              <a:rPr lang="nb-NO" dirty="0"/>
              <a:t>der befolkningen bor. </a:t>
            </a:r>
          </a:p>
          <a:p>
            <a:r>
              <a:rPr lang="nb-NO" dirty="0"/>
              <a:t>Samtidig skal det utvikles </a:t>
            </a:r>
            <a:r>
              <a:rPr lang="nb-NO" b="1" dirty="0"/>
              <a:t>robuste fagmiljøer</a:t>
            </a:r>
            <a:r>
              <a:rPr lang="nb-NO" dirty="0"/>
              <a:t> som er rustet til å møte morgendagens kriminalitetsutfordringer.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248C7F5-F9AB-4BC4-8455-3E6B49169E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Politiet.no</a:t>
            </a:r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2A27075-26F6-47CE-B5F3-DABEFE3873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Foto: politiet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02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9554A9-1837-40CE-BA11-955D630A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 av nærpoliti-</a:t>
            </a:r>
            <a:br>
              <a:rPr lang="nb-NO" dirty="0"/>
            </a:br>
            <a:r>
              <a:rPr lang="nb-NO" dirty="0"/>
              <a:t>reformen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FFF41E-BB6F-49A6-8D14-AE743AEB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Sterkere fagmiljøer:</a:t>
            </a:r>
          </a:p>
          <a:p>
            <a:pPr marL="0" indent="0">
              <a:buNone/>
            </a:pPr>
            <a:r>
              <a:rPr lang="nb-NO" dirty="0"/>
              <a:t> - Fagkompetansen har økt</a:t>
            </a:r>
          </a:p>
          <a:p>
            <a:pPr marL="0" indent="0">
              <a:buNone/>
            </a:pPr>
            <a:r>
              <a:rPr lang="nb-NO" dirty="0"/>
              <a:t> - Mer trening</a:t>
            </a:r>
          </a:p>
          <a:p>
            <a:pPr marL="0" indent="0">
              <a:buNone/>
            </a:pPr>
            <a:r>
              <a:rPr lang="nb-NO" dirty="0"/>
              <a:t> - Bedre kvalitet</a:t>
            </a:r>
          </a:p>
          <a:p>
            <a:endParaRPr lang="nb-NO" dirty="0"/>
          </a:p>
          <a:p>
            <a:r>
              <a:rPr lang="nb-NO" dirty="0"/>
              <a:t>Ikke økt tilstedeværelse og synlighet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F27DAC9-3AE8-483D-9E16-76EA2BF1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3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C9325B-D891-4F8C-B6BE-7648B4EDF9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7BCC97B-E0BD-4638-A1B8-58D76E79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072" y="0"/>
            <a:ext cx="513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251CFFE-DDD5-47DA-8772-CED3AFF6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4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149449E-51C5-46A6-A7B0-128610DC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evalueringer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72860B-0E3F-4C61-B983-95D42DE15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DFØs</a:t>
            </a:r>
            <a:r>
              <a:rPr lang="nb-NO" dirty="0"/>
              <a:t> evaluering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0ACDC86-09C9-4106-AD52-718342E90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Besluttet i Stortinget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Underveisevaluering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Effektevaluering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822BCA6-33F9-4CFF-BFB8-9C3AAEDF0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Områdegjennomgang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9A4BECBA-98DD-4480-9C1D-114BC085E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Ledd i regjeringens budsjettprosess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Effektivisering, bedre ressursutnyttelse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329A8F3-0B94-4B88-8491-9FCCEAC3D1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Dokument 3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855848FC-38DB-4677-8B16-D637864A8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4305" y="4487608"/>
            <a:ext cx="3708269" cy="15053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Stortingets vedtak og forutsetninger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Større, systematiske undersøkelser av regjering og statsforvaltning </a:t>
            </a:r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E1675357-D4C0-4F3F-9BE8-14204BB6D4E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5858" r="585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lassholder for bilde 12">
            <a:extLst>
              <a:ext uri="{FF2B5EF4-FFF2-40B4-BE49-F238E27FC236}">
                <a16:creationId xmlns:a16="http://schemas.microsoft.com/office/drawing/2014/main" id="{D4F773B0-18CE-4F88-B004-459703FB1C2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/>
          <a:srcRect t="14631" b="1463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ED72D31-EE9C-475F-91DE-7A1D18FD7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709" y="1661040"/>
            <a:ext cx="1628780" cy="22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7434D1-5CB8-4EB5-9E3D-792E4C3C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BAA155-B195-4BF4-A670-3699826D4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62472" cy="4486275"/>
          </a:xfrm>
        </p:spPr>
        <p:txBody>
          <a:bodyPr/>
          <a:lstStyle/>
          <a:p>
            <a:r>
              <a:rPr lang="nb-NO" dirty="0" err="1"/>
              <a:t>DFØs</a:t>
            </a:r>
            <a:r>
              <a:rPr lang="nb-NO" dirty="0"/>
              <a:t> årlige følgeevalueringer av nærpolitireformen 2016-2020</a:t>
            </a:r>
          </a:p>
          <a:p>
            <a:r>
              <a:rPr lang="nb-NO" dirty="0" err="1"/>
              <a:t>DFØs</a:t>
            </a:r>
            <a:r>
              <a:rPr lang="nb-NO" dirty="0"/>
              <a:t> </a:t>
            </a:r>
            <a:r>
              <a:rPr lang="nb-NO" dirty="0" err="1"/>
              <a:t>underveisrapportering</a:t>
            </a:r>
            <a:r>
              <a:rPr lang="nb-NO" dirty="0"/>
              <a:t> om kultur, holdninger og ledelse 2017</a:t>
            </a:r>
          </a:p>
          <a:p>
            <a:r>
              <a:rPr lang="nb-NO" dirty="0"/>
              <a:t>DFØ skal levere en effektevaluering av reformen 2022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5F29594-30A0-4517-8E9C-B92F2646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5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7710DFD-2D1A-46B0-BF8E-4A2CB04017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4F98E3C-2262-4D2A-8DBE-FBECAE84B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360" y="597737"/>
            <a:ext cx="5724640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5F220F-B0AB-469F-B377-B7432C48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for </a:t>
            </a:r>
            <a:r>
              <a:rPr lang="nb-NO" dirty="0" err="1"/>
              <a:t>DFØs</a:t>
            </a:r>
            <a:r>
              <a:rPr lang="nb-NO" dirty="0"/>
              <a:t> evaluering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3FFA7-15A2-492D-B2AC-C978AF9F9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«Effekten av reformen bør evalueres en tid etter gjennomføring», jf. JDs </a:t>
            </a:r>
            <a:r>
              <a:rPr lang="nb-NO" dirty="0" err="1"/>
              <a:t>prop</a:t>
            </a:r>
            <a:r>
              <a:rPr lang="nb-NO" dirty="0"/>
              <a:t>. 61 LS til Stortinget i 2015 </a:t>
            </a:r>
          </a:p>
          <a:p>
            <a:r>
              <a:rPr lang="nb-NO" dirty="0"/>
              <a:t>Stortinget bestemte at nærpolitireformen skulle evalueres</a:t>
            </a:r>
          </a:p>
          <a:p>
            <a:r>
              <a:rPr lang="nb-NO" dirty="0"/>
              <a:t>Stortinget gav detaljert anvisning på evaluering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0B7145-C5E4-42C0-817B-3EB83800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6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BDF2E5D-EAFA-4CB4-A826-8DE3D8FBD8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50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DB4BF-AD51-48C6-B19A-DE544178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Områdegjennomganger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115194-C62A-41E4-A28C-9F881C7EC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… kan legge til rette for mer langsiktig og dyptpløyende analyser som vurderer eksisterende ressursbruk, foreslår tiltak for å bedre ressursbruken, finner handlingsrom og gir bedre målretting av tiltak. Områdegjennomganger handler derfor ikke bare om kostnadskutt, men også om å modernisere offentlig forvaltning og virkemidlene i takt med den generelle moderniseringen og utviklingen av samfunnet og med tanke på fremtiden.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DFBBA9-3954-4843-AD3B-B6D1C48A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7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9637E-AA4E-4478-9F47-1DAA24C584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38200" y="5698836"/>
            <a:ext cx="2158571" cy="721215"/>
          </a:xfrm>
        </p:spPr>
        <p:txBody>
          <a:bodyPr>
            <a:normAutofit/>
          </a:bodyPr>
          <a:lstStyle/>
          <a:p>
            <a:r>
              <a:rPr lang="nb-NO" dirty="0"/>
              <a:t>Fra DFØ-rapport 2020:12 Evaluering av områdegjennomganger </a:t>
            </a:r>
          </a:p>
        </p:txBody>
      </p:sp>
    </p:spTree>
    <p:extLst>
      <p:ext uri="{BB962C8B-B14F-4D97-AF65-F5344CB8AC3E}">
        <p14:creationId xmlns:p14="http://schemas.microsoft.com/office/powerpoint/2010/main" val="42907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FAFC409D-B518-4DBB-8B0C-20639946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365125"/>
            <a:ext cx="11707616" cy="1325563"/>
          </a:xfrm>
        </p:spPr>
        <p:txBody>
          <a:bodyPr>
            <a:normAutofit fontScale="90000"/>
          </a:bodyPr>
          <a:lstStyle/>
          <a:p>
            <a:r>
              <a:rPr lang="nb-NO" dirty="0"/>
              <a:t>BCGs områdegjennomgang av politi- og lensmannsetaten 2020</a:t>
            </a:r>
            <a:br>
              <a:rPr lang="nb-NO" dirty="0"/>
            </a:b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E2D64C4-40F9-41D7-9820-512D06700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1798" y="1156502"/>
            <a:ext cx="8989996" cy="5001617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E60FD59-0476-4546-A0F0-48FDCD26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4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992D5-65C1-4B28-8482-097BADC5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artikler, rapporter og forskning på nærpolitireformen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6F1695-D625-42B9-9B0D-688C8C076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Riksrevisjonens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undersøkelse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av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politi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- og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lensmannsetatens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måloppnåelse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på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sentrale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oppgaver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2022 – 151 sider</a:t>
            </a:r>
          </a:p>
          <a:p>
            <a:pPr marL="285750" indent="-285750"/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Riksrevisjonens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undersøkelse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av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politiets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innsats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mot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kriminalitet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ved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bruk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av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IKT 2021- 119 sider</a:t>
            </a:r>
          </a:p>
          <a:p>
            <a:pPr marL="285750" indent="-285750"/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Riksrevisjonens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undersøkelse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av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angrep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mot IKT-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systemer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I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politiet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 2019 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Gradert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AFI Rapport;01/2019 </a:t>
            </a:r>
            <a:r>
              <a:rPr lang="nn-NO" sz="14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Nærpolitireformen</a:t>
            </a:r>
            <a:r>
              <a:rPr lang="nn-NO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politiets relasjon til publikum 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Helge </a:t>
            </a:r>
            <a:r>
              <a:rPr lang="nb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Renå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UiB (2016) Nærpolitireformen. Politiansatte og lederes vurdering av dagens situasjon og forventninger til reformen.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Cathrine </a:t>
            </a:r>
            <a:r>
              <a:rPr lang="nb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Filstad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PHS (2020) Politiledelse og ledelse av nærpolitireformen. Forskning, diskusjoner og refleksjoner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Rune </a:t>
            </a:r>
            <a:r>
              <a:rPr lang="nb-NO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Glomseth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PHS (2020) Toppledere og toppledelse i politi og påtalemyndighet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Tom Christensen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mfl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(2017) 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Reforming the Norwegian police between structure and culture: Community police or emergency police - Tom Christensen, Per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Lægreid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Lise H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Rykkja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2018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Artikler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</a:rPr>
              <a:t>Nærpolitireformen – for mye på én gang? | Stat &amp; Styring </a:t>
            </a: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(Av prosjektleder hos DFØ)</a:t>
            </a:r>
          </a:p>
          <a:p>
            <a:r>
              <a:rPr lang="nb-NO" sz="1400" dirty="0">
                <a:latin typeface="Calibri" panose="020F0502020204030204" pitchFamily="34" charset="0"/>
                <a:ea typeface="Calibri" panose="020F0502020204030204" pitchFamily="34" charset="0"/>
              </a:rPr>
              <a:t>Reformtabber og -lærdommer | Stat &amp; Styring 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Ledelse, implementering, effekter og resultater av nærpolitireformen (unit)</a:t>
            </a:r>
            <a:endParaRPr lang="nb-NO" sz="1400" u="sng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EE93944-7530-4EC1-AFC8-22E7C108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9</a:t>
            </a:fld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DA5B5A-381A-4AF8-987B-75076F2E8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40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D">
  <a:themeElements>
    <a:clrScheme name="Egendefinert 2">
      <a:dk1>
        <a:sysClr val="windowText" lastClr="000000"/>
      </a:dk1>
      <a:lt1>
        <a:sysClr val="window" lastClr="FFFFFF"/>
      </a:lt1>
      <a:dk2>
        <a:srgbClr val="17406D"/>
      </a:dk2>
      <a:lt2>
        <a:srgbClr val="FFFFFF"/>
      </a:lt2>
      <a:accent1>
        <a:srgbClr val="1F5793"/>
      </a:accent1>
      <a:accent2>
        <a:srgbClr val="3883D4"/>
      </a:accent2>
      <a:accent3>
        <a:srgbClr val="82B1E4"/>
      </a:accent3>
      <a:accent4>
        <a:srgbClr val="B4D0EE"/>
      </a:accent4>
      <a:accent5>
        <a:srgbClr val="CDDFF4"/>
      </a:accent5>
      <a:accent6>
        <a:srgbClr val="E6EFF9"/>
      </a:accent6>
      <a:hlink>
        <a:srgbClr val="A5A5A5"/>
      </a:hlink>
      <a:folHlink>
        <a:srgbClr val="D8D8D8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D6880D1-226A-47EB-8EEC-13FF66BE52BA}" vid="{4EA3D1BB-61BB-4A7B-9E7D-76E32A33277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kstdokument" ma:contentTypeID="0x0101002C1B27F07ED111E5A8370800200C9A66010100ADF70859668DFA4FB0FF10CB025098FA" ma:contentTypeVersion="6" ma:contentTypeDescription="Opprett et nytt dokument." ma:contentTypeScope="" ma:versionID="815dccbd92d126367f9b5800f2d2f930">
  <xsd:schema xmlns:xsd="http://www.w3.org/2001/XMLSchema" xmlns:xs="http://www.w3.org/2001/XMLSchema" xmlns:p="http://schemas.microsoft.com/office/2006/metadata/properties" xmlns:ns1="http://schemas.microsoft.com/sharepoint/v3" xmlns:ns2="0ce98a90-3e97-488c-b21a-7d6adf9dda6e" xmlns:ns3="793ad56b-b905-482f-99c7-e0ad214f35d2" xmlns:ns4="3cfdb7f4-82d5-4454-b7dd-74c2165ac879" targetNamespace="http://schemas.microsoft.com/office/2006/metadata/properties" ma:root="true" ma:fieldsID="a0ab03bb41ac88c06ceea10e9a483991" ns1:_="" ns2:_="" ns3:_="" ns4:_="">
    <xsd:import namespace="http://schemas.microsoft.com/sharepoint/v3"/>
    <xsd:import namespace="0ce98a90-3e97-488c-b21a-7d6adf9dda6e"/>
    <xsd:import namespace="793ad56b-b905-482f-99c7-e0ad214f35d2"/>
    <xsd:import namespace="3cfdb7f4-82d5-4454-b7dd-74c2165ac879"/>
    <xsd:element name="properties">
      <xsd:complexType>
        <xsd:sequence>
          <xsd:element name="documentManagement">
            <xsd:complexType>
              <xsd:all>
                <xsd:element ref="ns1:AssignedTo" minOccurs="0"/>
                <xsd:element ref="ns2:DssDokumenttypeChoice" minOccurs="0"/>
                <xsd:element ref="ns3:DssArchivable" minOccurs="0"/>
                <xsd:element ref="ns3:DssWebsakRef" minOccurs="0"/>
                <xsd:element ref="ns2:DssFremhevet" minOccurs="0"/>
                <xsd:element ref="ns2:DssNotater" minOccurs="0"/>
                <xsd:element ref="ns2:ofdc76af098e4c7f98490d5710fce5b2" minOccurs="0"/>
                <xsd:element ref="ns2:ec4548291c174201804f8d6e346b5e78" minOccurs="0"/>
                <xsd:element ref="ns2:ja062c7924ed4f31b584a4220ff29390" minOccurs="0"/>
                <xsd:element ref="ns2:l917ce326c5a48e1a29f6235eea1cd41" minOccurs="0"/>
                <xsd:element ref="ns2:TaxCatchAll" minOccurs="0"/>
                <xsd:element ref="ns2:TaxCatchAllLabel" minOccurs="0"/>
                <xsd:element ref="ns2:f2f49eccf7d24422907cdfb28d82571e" minOccurs="0"/>
                <xsd:element ref="ns2:SharedWithUsers" minOccurs="0"/>
                <xsd:element ref="ns4:Leveranse_x002f_proses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98a90-3e97-488c-b21a-7d6adf9dda6e" elementFormDefault="qualified">
    <xsd:import namespace="http://schemas.microsoft.com/office/2006/documentManagement/types"/>
    <xsd:import namespace="http://schemas.microsoft.com/office/infopath/2007/PartnerControls"/>
    <xsd:element name="DssDokumenttypeChoice" ma:index="8" nillable="true" ma:displayName="Dokumenttypevalg" ma:format="Dropdown" ma:internalName="DssDokumenttypeChoice">
      <xsd:simpleType>
        <xsd:restriction base="dms:Choice">
          <xsd:enumeration value="Avklaringsnotat"/>
          <xsd:enumeration value="Bakgrunnsinformasjon"/>
          <xsd:enumeration value="Beslutningsnotat"/>
          <xsd:enumeration value="Brukerveiledning"/>
          <xsd:enumeration value="Brev"/>
          <xsd:enumeration value="Budsjettdokument"/>
          <xsd:enumeration value="Budskapsplattform"/>
          <xsd:enumeration value="Dokumentasjon"/>
          <xsd:enumeration value="Eksempel"/>
          <xsd:enumeration value="Figur"/>
          <xsd:enumeration value="Flak"/>
          <xsd:enumeration value="Forskrift"/>
          <xsd:enumeration value="Håndnotat"/>
          <xsd:enumeration value="Illustrasjon"/>
          <xsd:enumeration value="Instruks"/>
          <xsd:enumeration value="Kapittelutkast"/>
          <xsd:enumeration value="Kommunikasjonsmateriell"/>
          <xsd:enumeration value="Kronikk/innlegg"/>
          <xsd:enumeration value="Læringsmateriell"/>
          <xsd:enumeration value="Mal"/>
          <xsd:enumeration value="Media"/>
          <xsd:enumeration value="Melding til Stortinget"/>
          <xsd:enumeration value="Møtereferat"/>
          <xsd:enumeration value="Møtedokument"/>
          <xsd:enumeration value="Nettside"/>
          <xsd:enumeration value="Notat"/>
          <xsd:enumeration value="NOU"/>
          <xsd:enumeration value="Presentasjon"/>
          <xsd:enumeration value="Presseinvitasjon"/>
          <xsd:enumeration value="Pressemelding"/>
          <xsd:enumeration value="Proposisjon"/>
          <xsd:enumeration value="Rapport"/>
          <xsd:enumeration value="Regneark"/>
          <xsd:enumeration value="Rutine/retningslinje/håndbok"/>
          <xsd:enumeration value="Satsingsforslag"/>
          <xsd:enumeration value="Sluttrapport"/>
          <xsd:enumeration value="Statistikk"/>
          <xsd:enumeration value="Strategi/plan"/>
          <xsd:enumeration value="Tale"/>
          <xsd:enumeration value="Talepunkt"/>
          <xsd:enumeration value="Tildelingsbrev"/>
          <xsd:enumeration value="Utkast til r-notat"/>
          <xsd:enumeration value="Utredningsnotat"/>
        </xsd:restriction>
      </xsd:simpleType>
    </xsd:element>
    <xsd:element name="DssFremhevet" ma:index="11" nillable="true" ma:displayName="Fremhevet" ma:default="False" ma:description="Fremhevet dokument vises på Om rommet siden." ma:internalName="DssFremhevet">
      <xsd:simpleType>
        <xsd:restriction base="dms:Boolean"/>
      </xsd:simpleType>
    </xsd:element>
    <xsd:element name="DssNotater" ma:index="12" nillable="true" ma:displayName="Notater" ma:hidden="true" ma:internalName="DssNotater" ma:readOnly="false">
      <xsd:simpleType>
        <xsd:restriction base="dms:Note"/>
      </xsd:simpleType>
    </xsd:element>
    <xsd:element name="ofdc76af098e4c7f98490d5710fce5b2" ma:index="14" nillable="true" ma:taxonomy="true" ma:internalName="ofdc76af098e4c7f98490d5710fce5b2" ma:taxonomyFieldName="DssAvdeling" ma:displayName="Avdeling" ma:fieldId="{8fdc76af-098e-4c7f-9849-0d5710fce5b2}" ma:sspId="dd1c9695-082f-4d62-9abb-ef5a22d84609" ma:termSetId="13c90cc6-0f43-4adb-b19c-c400e157a76b" ma:anchorId="2822bbbd-0227-4d22-97ff-c359c1bc4e20" ma:open="false" ma:isKeyword="false">
      <xsd:complexType>
        <xsd:sequence>
          <xsd:element ref="pc:Terms" minOccurs="0" maxOccurs="1"/>
        </xsd:sequence>
      </xsd:complexType>
    </xsd:element>
    <xsd:element name="ec4548291c174201804f8d6e346b5e78" ma:index="16" nillable="true" ma:taxonomy="true" ma:internalName="ec4548291c174201804f8d6e346b5e78" ma:taxonomyFieldName="DssFunksjon" ma:displayName="Funksjon" ma:fieldId="{ec454829-1c17-4201-804f-8d6e346b5e78}" ma:sspId="dd1c9695-082f-4d62-9abb-ef5a22d84609" ma:termSetId="1d0cee9e-e85d-4bdd-9786-9761235135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062c7924ed4f31b584a4220ff29390" ma:index="18" nillable="true" ma:taxonomy="true" ma:internalName="ja062c7924ed4f31b584a4220ff29390" ma:taxonomyFieldName="DssEmneord" ma:displayName="Emneord" ma:fieldId="{3a062c79-24ed-4f31-b584-a4220ff29390}" ma:taxonomyMulti="true" ma:sspId="dd1c9695-082f-4d62-9abb-ef5a22d84609" ma:termSetId="76727dcf-a431-492e-96ad-c8e0e60c175f" ma:anchorId="82ee802f-7278-4e0f-939a-c3c68ae218c7" ma:open="false" ma:isKeyword="false">
      <xsd:complexType>
        <xsd:sequence>
          <xsd:element ref="pc:Terms" minOccurs="0" maxOccurs="1"/>
        </xsd:sequence>
      </xsd:complexType>
    </xsd:element>
    <xsd:element name="l917ce326c5a48e1a29f6235eea1cd41" ma:index="21" nillable="true" ma:taxonomy="true" ma:internalName="l917ce326c5a48e1a29f6235eea1cd41" ma:taxonomyFieldName="DssRomtype" ma:displayName="Romtype" ma:readOnly="false" ma:fieldId="{5917ce32-6c5a-48e1-a29f-6235eea1cd41}" ma:sspId="dd1c9695-082f-4d62-9abb-ef5a22d84609" ma:termSetId="8e869b01-24d9-45a0-980a-bd4a553ad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2" nillable="true" ma:displayName="Global taksonomikolonne" ma:hidden="true" ma:list="{1b2dfe60-8e0b-4ab6-948a-87facde0ee9a}" ma:internalName="TaxCatchAll" ma:showField="CatchAllData" ma:web="0ce98a90-3e97-488c-b21a-7d6adf9dd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Global taksonomikolonne1" ma:hidden="true" ma:list="{1b2dfe60-8e0b-4ab6-948a-87facde0ee9a}" ma:internalName="TaxCatchAllLabel" ma:readOnly="true" ma:showField="CatchAllDataLabel" ma:web="0ce98a90-3e97-488c-b21a-7d6adf9dd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49eccf7d24422907cdfb28d82571e" ma:index="25" nillable="true" ma:taxonomy="true" ma:internalName="f2f49eccf7d24422907cdfb28d82571e" ma:taxonomyFieldName="DssDepartement" ma:displayName="Departement" ma:fieldId="{f2f49ecc-f7d2-4422-907c-dfb28d82571e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Archivable" ma:index="9" nillable="true" ma:displayName="Arkivpliktig" ma:default="Ikke satt" ma:description="Er dokumentet arkivpliktig?" ma:internalName="DssArchivable">
      <xsd:simpleType>
        <xsd:restriction base="dms:Choice">
          <xsd:enumeration value="Ikke satt"/>
          <xsd:enumeration value="Ja"/>
          <xsd:enumeration value="Nei"/>
        </xsd:restriction>
      </xsd:simpleType>
    </xsd:element>
    <xsd:element name="DssWebsakRef" ma:index="10" nillable="true" ma:displayName="Arkivreferanse" ma:description="Referanse i arkivsystem" ma:internalName="DssWebsakRef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fdb7f4-82d5-4454-b7dd-74c2165ac879" elementFormDefault="qualified">
    <xsd:import namespace="http://schemas.microsoft.com/office/2006/documentManagement/types"/>
    <xsd:import namespace="http://schemas.microsoft.com/office/infopath/2007/PartnerControls"/>
    <xsd:element name="Leveranse_x002f_prosess" ma:index="27" ma:displayName="Leveranse/prosess" ma:format="Dropdown" ma:internalName="Leveranse_x002f_prosess">
      <xsd:simpleType>
        <xsd:restriction base="dms:Choice">
          <xsd:enumeration value="Prop. 1S"/>
          <xsd:enumeration value="Tildelingsbrev"/>
          <xsd:enumeration value="Etatsstyringsmøter"/>
          <xsd:enumeration value="Fagdialog"/>
          <xsd:enumeration value="Internt SSO"/>
          <xsd:enumeration value="Oppfølging av politimeldingen"/>
          <xsd:enumeration value="Anne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To xmlns="http://schemas.microsoft.com/sharepoint/v3">
      <UserInfo>
        <DisplayName/>
        <AccountId xsi:nil="true"/>
        <AccountType/>
      </UserInfo>
    </AssignedTo>
    <DssFremhevet xmlns="0ce98a90-3e97-488c-b21a-7d6adf9dda6e">false</DssFremhevet>
    <DssArchivable xmlns="793ad56b-b905-482f-99c7-e0ad214f35d2">Ikke satt</DssArchivable>
    <DssWebsakRef xmlns="793ad56b-b905-482f-99c7-e0ad214f35d2" xsi:nil="true"/>
    <DssNotater xmlns="0ce98a90-3e97-488c-b21a-7d6adf9dda6e" xsi:nil="true"/>
    <ja062c7924ed4f31b584a4220ff29390 xmlns="0ce98a90-3e97-488c-b21a-7d6adf9dda6e">
      <Terms xmlns="http://schemas.microsoft.com/office/infopath/2007/PartnerControls"/>
    </ja062c7924ed4f31b584a4220ff29390>
    <ofdc76af098e4c7f98490d5710fce5b2 xmlns="0ce98a90-3e97-488c-b21a-7d6adf9dda6e">
      <Terms xmlns="http://schemas.microsoft.com/office/infopath/2007/PartnerControls"/>
    </ofdc76af098e4c7f98490d5710fce5b2>
    <f2f49eccf7d24422907cdfb28d82571e xmlns="0ce98a90-3e97-488c-b21a-7d6adf9dda6e">
      <Terms xmlns="http://schemas.microsoft.com/office/infopath/2007/PartnerControls"/>
    </f2f49eccf7d24422907cdfb28d82571e>
    <DssDokumenttypeChoice xmlns="0ce98a90-3e97-488c-b21a-7d6adf9dda6e" xsi:nil="true"/>
    <Leveranse_x002f_prosess xmlns="3cfdb7f4-82d5-4454-b7dd-74c2165ac879">Annet</Leveranse_x002f_prosess>
    <l917ce326c5a48e1a29f6235eea1cd41 xmlns="0ce98a90-3e97-488c-b21a-7d6adf9dda6e">
      <Terms xmlns="http://schemas.microsoft.com/office/infopath/2007/PartnerControls"/>
    </l917ce326c5a48e1a29f6235eea1cd41>
    <ec4548291c174201804f8d6e346b5e78 xmlns="0ce98a90-3e97-488c-b21a-7d6adf9dda6e">
      <Terms xmlns="http://schemas.microsoft.com/office/infopath/2007/PartnerControls"/>
    </ec4548291c174201804f8d6e346b5e78>
    <TaxCatchAll xmlns="0ce98a90-3e97-488c-b21a-7d6adf9dda6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FCE705-8F81-4EA7-9DD9-019E2E70B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e98a90-3e97-488c-b21a-7d6adf9dda6e"/>
    <ds:schemaRef ds:uri="793ad56b-b905-482f-99c7-e0ad214f35d2"/>
    <ds:schemaRef ds:uri="3cfdb7f4-82d5-4454-b7dd-74c2165ac8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D94D06-A529-49CF-BE33-94E5EA44A6EC}">
  <ds:schemaRefs>
    <ds:schemaRef ds:uri="http://schemas.microsoft.com/office/infopath/2007/PartnerControls"/>
    <ds:schemaRef ds:uri="http://purl.org/dc/elements/1.1/"/>
    <ds:schemaRef ds:uri="793ad56b-b905-482f-99c7-e0ad214f35d2"/>
    <ds:schemaRef ds:uri="http://schemas.microsoft.com/office/2006/metadata/properties"/>
    <ds:schemaRef ds:uri="http://schemas.microsoft.com/sharepoint/v3"/>
    <ds:schemaRef ds:uri="http://purl.org/dc/terms/"/>
    <ds:schemaRef ds:uri="0ce98a90-3e97-488c-b21a-7d6adf9dda6e"/>
    <ds:schemaRef ds:uri="http://schemas.openxmlformats.org/package/2006/metadata/core-properties"/>
    <ds:schemaRef ds:uri="http://schemas.microsoft.com/office/2006/documentManagement/types"/>
    <ds:schemaRef ds:uri="3cfdb7f4-82d5-4454-b7dd-74c2165ac87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B3496B-5B0F-4510-B69A-43A005D286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NORSK JD ppt mal</Template>
  <TotalTime>506</TotalTime>
  <Words>561</Words>
  <Application>Microsoft Office PowerPoint</Application>
  <PresentationFormat>Widescreen</PresentationFormat>
  <Paragraphs>93</Paragraphs>
  <Slides>11</Slides>
  <Notes>11</Notes>
  <HiddenSlides>1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Open Sans</vt:lpstr>
      <vt:lpstr>Open Sans Semibold</vt:lpstr>
      <vt:lpstr>Times</vt:lpstr>
      <vt:lpstr>Times New Roman</vt:lpstr>
      <vt:lpstr>JD</vt:lpstr>
      <vt:lpstr>PowerPoint-presentasjon</vt:lpstr>
      <vt:lpstr>Overordnet mål med reformen</vt:lpstr>
      <vt:lpstr>Resultater av nærpoliti- reformen  </vt:lpstr>
      <vt:lpstr>Ulike evalueringer</vt:lpstr>
      <vt:lpstr> </vt:lpstr>
      <vt:lpstr>Bakgrunn for DFØs evaluering</vt:lpstr>
      <vt:lpstr>Områdegjennomganger</vt:lpstr>
      <vt:lpstr>BCGs områdegjennomgang av politi- og lensmannsetaten 2020 </vt:lpstr>
      <vt:lpstr>Noen artikler, rapporter og forskning på nærpolitireformen</vt:lpstr>
      <vt:lpstr>Riksrevisjonens rapporter – våre vurderinger</vt:lpstr>
      <vt:lpstr>Oppfølging av evalueringene</vt:lpstr>
    </vt:vector>
  </TitlesOfParts>
  <Company>Justis- og beredskapsdepartementet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Klas Schløsser Møller</dc:creator>
  <cp:lastModifiedBy>Ødegård, Siri</cp:lastModifiedBy>
  <cp:revision>19</cp:revision>
  <dcterms:created xsi:type="dcterms:W3CDTF">2022-09-13T12:15:13Z</dcterms:created>
  <dcterms:modified xsi:type="dcterms:W3CDTF">2022-09-21T14:40:25Z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2f7043-6caf-4431-9109-8eff758a1d8b_Enabled">
    <vt:lpwstr>True</vt:lpwstr>
  </property>
  <property fmtid="{D5CDD505-2E9C-101B-9397-08002B2CF9AE}" pid="3" name="MSIP_Label_b22f7043-6caf-4431-9109-8eff758a1d8b_SiteId">
    <vt:lpwstr>f696e186-1c3b-44cd-bf76-5ace0e7007bd</vt:lpwstr>
  </property>
  <property fmtid="{D5CDD505-2E9C-101B-9397-08002B2CF9AE}" pid="4" name="MSIP_Label_b22f7043-6caf-4431-9109-8eff758a1d8b_Owner">
    <vt:lpwstr>Hild.Mowinckel@dss.dep.no</vt:lpwstr>
  </property>
  <property fmtid="{D5CDD505-2E9C-101B-9397-08002B2CF9AE}" pid="5" name="MSIP_Label_b22f7043-6caf-4431-9109-8eff758a1d8b_SetDate">
    <vt:lpwstr>2020-03-05T13:28:05.8811188Z</vt:lpwstr>
  </property>
  <property fmtid="{D5CDD505-2E9C-101B-9397-08002B2CF9AE}" pid="6" name="MSIP_Label_b22f7043-6caf-4431-9109-8eff758a1d8b_Name">
    <vt:lpwstr>Intern (DSS)</vt:lpwstr>
  </property>
  <property fmtid="{D5CDD505-2E9C-101B-9397-08002B2CF9AE}" pid="7" name="MSIP_Label_b22f7043-6caf-4431-9109-8eff758a1d8b_Application">
    <vt:lpwstr>Microsoft Azure Information Protection</vt:lpwstr>
  </property>
  <property fmtid="{D5CDD505-2E9C-101B-9397-08002B2CF9AE}" pid="8" name="MSIP_Label_b22f7043-6caf-4431-9109-8eff758a1d8b_ActionId">
    <vt:lpwstr>62344dbb-0330-41b0-a2f0-70215a0b128c</vt:lpwstr>
  </property>
  <property fmtid="{D5CDD505-2E9C-101B-9397-08002B2CF9AE}" pid="9" name="MSIP_Label_b22f7043-6caf-4431-9109-8eff758a1d8b_Extended_MSFT_Method">
    <vt:lpwstr>Automatic</vt:lpwstr>
  </property>
  <property fmtid="{D5CDD505-2E9C-101B-9397-08002B2CF9AE}" pid="10" name="Sensitivity">
    <vt:lpwstr>Intern (DSS)</vt:lpwstr>
  </property>
  <property fmtid="{D5CDD505-2E9C-101B-9397-08002B2CF9AE}" pid="11" name="ContentTypeId">
    <vt:lpwstr>0x0101002C1B27F07ED111E5A8370800200C9A66010100ADF70859668DFA4FB0FF10CB025098FA</vt:lpwstr>
  </property>
  <property fmtid="{D5CDD505-2E9C-101B-9397-08002B2CF9AE}" pid="12" name="DssEmneord">
    <vt:lpwstr/>
  </property>
  <property fmtid="{D5CDD505-2E9C-101B-9397-08002B2CF9AE}" pid="13" name="DssFunksjon">
    <vt:lpwstr/>
  </property>
  <property fmtid="{D5CDD505-2E9C-101B-9397-08002B2CF9AE}" pid="14" name="DssAvdeling">
    <vt:lpwstr/>
  </property>
  <property fmtid="{D5CDD505-2E9C-101B-9397-08002B2CF9AE}" pid="15" name="DssDepartement">
    <vt:lpwstr/>
  </property>
  <property fmtid="{D5CDD505-2E9C-101B-9397-08002B2CF9AE}" pid="16" name="DssRomtype">
    <vt:lpwstr/>
  </property>
</Properties>
</file>