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7"/>
  </p:sldMasterIdLst>
  <p:notesMasterIdLst>
    <p:notesMasterId r:id="rId16"/>
  </p:notesMasterIdLst>
  <p:sldIdLst>
    <p:sldId id="302" r:id="rId8"/>
    <p:sldId id="352" r:id="rId9"/>
    <p:sldId id="339" r:id="rId10"/>
    <p:sldId id="353" r:id="rId11"/>
    <p:sldId id="355" r:id="rId12"/>
    <p:sldId id="356" r:id="rId13"/>
    <p:sldId id="357" r:id="rId14"/>
    <p:sldId id="358" r:id="rId15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F7"/>
    <a:srgbClr val="E9F8FF"/>
    <a:srgbClr val="E20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4476" autoAdjust="0"/>
  </p:normalViewPr>
  <p:slideViewPr>
    <p:cSldViewPr snapToGrid="0" snapToObjects="1">
      <p:cViewPr varScale="1">
        <p:scale>
          <a:sx n="87" d="100"/>
          <a:sy n="87" d="100"/>
        </p:scale>
        <p:origin x="133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CC229-C4FC-5940-8032-C70D073A2212}" type="datetimeFigureOut">
              <a:rPr lang="nb-NO" smtClean="0"/>
              <a:t>21.09.2022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DF6A0-2381-1240-B9D2-0A703B8E39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3264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DF6A0-2381-1240-B9D2-0A703B8E39D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068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DF6A0-2381-1240-B9D2-0A703B8E39D4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2534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DF6A0-2381-1240-B9D2-0A703B8E39D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4763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DF6A0-2381-1240-B9D2-0A703B8E39D4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449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DF6A0-2381-1240-B9D2-0A703B8E39D4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908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rgbClr val="E9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372CDB-8878-C149-8E51-AF12DB635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CEDBC7-DA95-6D46-863E-FA2B711D7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8311308F-D730-094B-A970-B90C2AA66D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4081" y="339216"/>
            <a:ext cx="2179837" cy="56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24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Del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09CADB-B4A9-DE45-A392-32ACF4D3B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90538"/>
            <a:ext cx="10515600" cy="2852737"/>
          </a:xfrm>
        </p:spPr>
        <p:txBody>
          <a:bodyPr anchor="b" anchorCtr="1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DC96A7-390D-1949-8874-A6883986D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43275"/>
            <a:ext cx="10515600" cy="27463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04E1314-F4EC-5A44-B1B2-024F23F9C6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6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bg>
      <p:bgPr>
        <a:solidFill>
          <a:srgbClr val="E9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533E8A-85A1-B845-8045-2B97C8B7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4396"/>
            <a:ext cx="10515600" cy="1325563"/>
          </a:xfrm>
        </p:spPr>
        <p:txBody>
          <a:bodyPr anchor="ctr" anchorCtr="1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949965-C7CD-014B-9A18-CA7A3A6B1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5999"/>
            <a:ext cx="5181600" cy="3890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8DE31B-59B7-7947-805C-3BE6891B4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5999"/>
            <a:ext cx="5181600" cy="38909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FCFF65A-59CC-224F-9682-A87FB99C49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47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bg>
      <p:bgPr>
        <a:solidFill>
          <a:srgbClr val="FFF5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533E8A-85A1-B845-8045-2B97C8B7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4396"/>
            <a:ext cx="10515600" cy="1325563"/>
          </a:xfrm>
        </p:spPr>
        <p:txBody>
          <a:bodyPr anchor="ctr" anchorCtr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949965-C7CD-014B-9A18-CA7A3A6B1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5999"/>
            <a:ext cx="5181600" cy="3890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8DE31B-59B7-7947-805C-3BE6891B4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5999"/>
            <a:ext cx="5181600" cy="38909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FCFF65A-59CC-224F-9682-A87FB99C49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07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o innholdsdel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533E8A-85A1-B845-8045-2B97C8B7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4396"/>
            <a:ext cx="10515600" cy="1325563"/>
          </a:xfrm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949965-C7CD-014B-9A18-CA7A3A6B1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5999"/>
            <a:ext cx="5181600" cy="3890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8DE31B-59B7-7947-805C-3BE6891B4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5999"/>
            <a:ext cx="5181600" cy="38909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FCFF65A-59CC-224F-9682-A87FB99C49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289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bg>
      <p:bgPr>
        <a:solidFill>
          <a:srgbClr val="E9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7A1F30-69B2-6145-9A7A-04CECE893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35770"/>
            <a:ext cx="10515600" cy="1325563"/>
          </a:xfrm>
        </p:spPr>
        <p:txBody>
          <a:bodyPr anchor="ctr" anchorCtr="1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3E0045A-D1C7-724D-AAE8-A6A3572CE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51808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D2FA86E-8356-5A4F-B811-0CF545367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75720"/>
            <a:ext cx="5157787" cy="33712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A9BB55C-4FB3-F04F-809B-E5ED98905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51808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A0E5488-D7B1-9B48-A2A6-9B8DFBBFB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75720"/>
            <a:ext cx="5183188" cy="33712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3F238471-3551-9946-8717-36A49D3275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507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Sammenligning">
    <p:bg>
      <p:bgPr>
        <a:solidFill>
          <a:srgbClr val="FFF5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7A1F30-69B2-6145-9A7A-04CECE893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35770"/>
            <a:ext cx="10515600" cy="1325563"/>
          </a:xfrm>
        </p:spPr>
        <p:txBody>
          <a:bodyPr anchor="ctr" anchorCtr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3E0045A-D1C7-724D-AAE8-A6A3572CE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51808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D2FA86E-8356-5A4F-B811-0CF545367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75720"/>
            <a:ext cx="5157787" cy="33712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A9BB55C-4FB3-F04F-809B-E5ED98905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51808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A0E5488-D7B1-9B48-A2A6-9B8DFBBFB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75720"/>
            <a:ext cx="5183188" cy="33712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3F238471-3551-9946-8717-36A49D3275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92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Sammenlig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7A1F30-69B2-6145-9A7A-04CECE893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35770"/>
            <a:ext cx="10515600" cy="1325563"/>
          </a:xfrm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3E0045A-D1C7-724D-AAE8-A6A3572CE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51808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D2FA86E-8356-5A4F-B811-0CF545367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75720"/>
            <a:ext cx="5157787" cy="33712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A9BB55C-4FB3-F04F-809B-E5ED98905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51808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A0E5488-D7B1-9B48-A2A6-9B8DFBBFB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75720"/>
            <a:ext cx="5183188" cy="33712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3F238471-3551-9946-8717-36A49D3275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3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959C7207-C66A-5740-BB8C-6054742DA6E4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12192000" cy="6858001"/>
          </a:xfrm>
          <a:solidFill>
            <a:srgbClr val="E9F8FF"/>
          </a:solidFill>
        </p:spPr>
        <p:txBody>
          <a:bodyPr anchor="t" anchorCtr="1"/>
          <a:lstStyle>
            <a:lvl1pPr marL="0" indent="0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Sett inn bilde her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AAF7DAF-DFCA-0746-9264-E881893B44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EA3F5A9F-ADBC-6942-9342-FF6DAA6FE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 anchor="ctr" anchorCtr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8128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F9A6EC31-A235-B143-973D-3F18908989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  <p:sp>
        <p:nvSpPr>
          <p:cNvPr id="6" name="Plassholder for bilde 14">
            <a:extLst>
              <a:ext uri="{FF2B5EF4-FFF2-40B4-BE49-F238E27FC236}">
                <a16:creationId xmlns:a16="http://schemas.microsoft.com/office/drawing/2014/main" id="{B9A27E55-B7FD-DC4A-9F1C-80A25B18E03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87900" y="-6278"/>
            <a:ext cx="7404100" cy="6879022"/>
          </a:xfrm>
          <a:solidFill>
            <a:srgbClr val="E9F8FF"/>
          </a:solidFill>
        </p:spPr>
        <p:txBody>
          <a:bodyPr anchor="t" anchorCtr="1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dirty="0"/>
              <a:t>Sett inn bilde her</a:t>
            </a:r>
          </a:p>
        </p:txBody>
      </p:sp>
      <p:sp>
        <p:nvSpPr>
          <p:cNvPr id="7" name="Plassholder for bilde 7">
            <a:extLst>
              <a:ext uri="{FF2B5EF4-FFF2-40B4-BE49-F238E27FC236}">
                <a16:creationId xmlns:a16="http://schemas.microsoft.com/office/drawing/2014/main" id="{0B8FF21B-5D1E-6B44-90E0-5DDB146A304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7686" y="-14744"/>
            <a:ext cx="7295421" cy="6895956"/>
          </a:xfrm>
          <a:custGeom>
            <a:avLst/>
            <a:gdLst>
              <a:gd name="connsiteX0" fmla="*/ 0 w 7099938"/>
              <a:gd name="connsiteY0" fmla="*/ 0 h 6858000"/>
              <a:gd name="connsiteX1" fmla="*/ 7099938 w 7099938"/>
              <a:gd name="connsiteY1" fmla="*/ 0 h 6858000"/>
              <a:gd name="connsiteX2" fmla="*/ 7099938 w 7099938"/>
              <a:gd name="connsiteY2" fmla="*/ 6858000 h 6858000"/>
              <a:gd name="connsiteX3" fmla="*/ 0 w 7099938"/>
              <a:gd name="connsiteY3" fmla="*/ 6858000 h 6858000"/>
              <a:gd name="connsiteX4" fmla="*/ 0 w 7099938"/>
              <a:gd name="connsiteY4" fmla="*/ 0 h 6858000"/>
              <a:gd name="connsiteX0" fmla="*/ 0 w 7099938"/>
              <a:gd name="connsiteY0" fmla="*/ 0 h 6874042"/>
              <a:gd name="connsiteX1" fmla="*/ 7099938 w 7099938"/>
              <a:gd name="connsiteY1" fmla="*/ 0 h 6874042"/>
              <a:gd name="connsiteX2" fmla="*/ 4854043 w 7099938"/>
              <a:gd name="connsiteY2" fmla="*/ 6874042 h 6874042"/>
              <a:gd name="connsiteX3" fmla="*/ 0 w 7099938"/>
              <a:gd name="connsiteY3" fmla="*/ 6858000 h 6874042"/>
              <a:gd name="connsiteX4" fmla="*/ 0 w 7099938"/>
              <a:gd name="connsiteY4" fmla="*/ 0 h 6874042"/>
              <a:gd name="connsiteX0" fmla="*/ 0 w 7099938"/>
              <a:gd name="connsiteY0" fmla="*/ 0 h 6887489"/>
              <a:gd name="connsiteX1" fmla="*/ 7099938 w 7099938"/>
              <a:gd name="connsiteY1" fmla="*/ 0 h 6887489"/>
              <a:gd name="connsiteX2" fmla="*/ 4773361 w 7099938"/>
              <a:gd name="connsiteY2" fmla="*/ 6887489 h 6887489"/>
              <a:gd name="connsiteX3" fmla="*/ 0 w 7099938"/>
              <a:gd name="connsiteY3" fmla="*/ 6858000 h 6887489"/>
              <a:gd name="connsiteX4" fmla="*/ 0 w 7099938"/>
              <a:gd name="connsiteY4" fmla="*/ 0 h 6887489"/>
              <a:gd name="connsiteX0" fmla="*/ 0 w 7099938"/>
              <a:gd name="connsiteY0" fmla="*/ 0 h 6870556"/>
              <a:gd name="connsiteX1" fmla="*/ 7099938 w 7099938"/>
              <a:gd name="connsiteY1" fmla="*/ 0 h 6870556"/>
              <a:gd name="connsiteX2" fmla="*/ 4773361 w 7099938"/>
              <a:gd name="connsiteY2" fmla="*/ 6870556 h 6870556"/>
              <a:gd name="connsiteX3" fmla="*/ 0 w 7099938"/>
              <a:gd name="connsiteY3" fmla="*/ 6858000 h 6870556"/>
              <a:gd name="connsiteX4" fmla="*/ 0 w 7099938"/>
              <a:gd name="connsiteY4" fmla="*/ 0 h 6870556"/>
              <a:gd name="connsiteX0" fmla="*/ 194733 w 7294671"/>
              <a:gd name="connsiteY0" fmla="*/ 0 h 6870556"/>
              <a:gd name="connsiteX1" fmla="*/ 7294671 w 7294671"/>
              <a:gd name="connsiteY1" fmla="*/ 0 h 6870556"/>
              <a:gd name="connsiteX2" fmla="*/ 4968094 w 7294671"/>
              <a:gd name="connsiteY2" fmla="*/ 6870556 h 6870556"/>
              <a:gd name="connsiteX3" fmla="*/ 0 w 7294671"/>
              <a:gd name="connsiteY3" fmla="*/ 6866467 h 6870556"/>
              <a:gd name="connsiteX4" fmla="*/ 194733 w 7294671"/>
              <a:gd name="connsiteY4" fmla="*/ 0 h 6870556"/>
              <a:gd name="connsiteX0" fmla="*/ 8466 w 7294671"/>
              <a:gd name="connsiteY0" fmla="*/ 0 h 6870556"/>
              <a:gd name="connsiteX1" fmla="*/ 7294671 w 7294671"/>
              <a:gd name="connsiteY1" fmla="*/ 0 h 6870556"/>
              <a:gd name="connsiteX2" fmla="*/ 4968094 w 7294671"/>
              <a:gd name="connsiteY2" fmla="*/ 6870556 h 6870556"/>
              <a:gd name="connsiteX3" fmla="*/ 0 w 7294671"/>
              <a:gd name="connsiteY3" fmla="*/ 6866467 h 6870556"/>
              <a:gd name="connsiteX4" fmla="*/ 8466 w 7294671"/>
              <a:gd name="connsiteY4" fmla="*/ 0 h 6870556"/>
              <a:gd name="connsiteX0" fmla="*/ 8466 w 7303138"/>
              <a:gd name="connsiteY0" fmla="*/ 25400 h 6895956"/>
              <a:gd name="connsiteX1" fmla="*/ 7303138 w 7303138"/>
              <a:gd name="connsiteY1" fmla="*/ 0 h 6895956"/>
              <a:gd name="connsiteX2" fmla="*/ 4968094 w 7303138"/>
              <a:gd name="connsiteY2" fmla="*/ 6895956 h 6895956"/>
              <a:gd name="connsiteX3" fmla="*/ 0 w 7303138"/>
              <a:gd name="connsiteY3" fmla="*/ 6891867 h 6895956"/>
              <a:gd name="connsiteX4" fmla="*/ 8466 w 7303138"/>
              <a:gd name="connsiteY4" fmla="*/ 25400 h 6895956"/>
              <a:gd name="connsiteX0" fmla="*/ 8466 w 7303138"/>
              <a:gd name="connsiteY0" fmla="*/ 8467 h 6895956"/>
              <a:gd name="connsiteX1" fmla="*/ 7303138 w 7303138"/>
              <a:gd name="connsiteY1" fmla="*/ 0 h 6895956"/>
              <a:gd name="connsiteX2" fmla="*/ 4968094 w 7303138"/>
              <a:gd name="connsiteY2" fmla="*/ 6895956 h 6895956"/>
              <a:gd name="connsiteX3" fmla="*/ 0 w 7303138"/>
              <a:gd name="connsiteY3" fmla="*/ 6891867 h 6895956"/>
              <a:gd name="connsiteX4" fmla="*/ 8466 w 7303138"/>
              <a:gd name="connsiteY4" fmla="*/ 8467 h 6895956"/>
              <a:gd name="connsiteX0" fmla="*/ 0 w 7294672"/>
              <a:gd name="connsiteY0" fmla="*/ 8467 h 6895956"/>
              <a:gd name="connsiteX1" fmla="*/ 7294672 w 7294672"/>
              <a:gd name="connsiteY1" fmla="*/ 0 h 6895956"/>
              <a:gd name="connsiteX2" fmla="*/ 4959628 w 7294672"/>
              <a:gd name="connsiteY2" fmla="*/ 6895956 h 6895956"/>
              <a:gd name="connsiteX3" fmla="*/ 33867 w 7294672"/>
              <a:gd name="connsiteY3" fmla="*/ 6798734 h 6895956"/>
              <a:gd name="connsiteX4" fmla="*/ 0 w 7294672"/>
              <a:gd name="connsiteY4" fmla="*/ 8467 h 6895956"/>
              <a:gd name="connsiteX0" fmla="*/ 0 w 7294672"/>
              <a:gd name="connsiteY0" fmla="*/ 8467 h 6895956"/>
              <a:gd name="connsiteX1" fmla="*/ 7294672 w 7294672"/>
              <a:gd name="connsiteY1" fmla="*/ 0 h 6895956"/>
              <a:gd name="connsiteX2" fmla="*/ 4959628 w 7294672"/>
              <a:gd name="connsiteY2" fmla="*/ 6895956 h 6895956"/>
              <a:gd name="connsiteX3" fmla="*/ 33867 w 7294672"/>
              <a:gd name="connsiteY3" fmla="*/ 6874934 h 6895956"/>
              <a:gd name="connsiteX4" fmla="*/ 0 w 7294672"/>
              <a:gd name="connsiteY4" fmla="*/ 8467 h 6895956"/>
              <a:gd name="connsiteX0" fmla="*/ 0 w 7320072"/>
              <a:gd name="connsiteY0" fmla="*/ 135467 h 6895956"/>
              <a:gd name="connsiteX1" fmla="*/ 7320072 w 7320072"/>
              <a:gd name="connsiteY1" fmla="*/ 0 h 6895956"/>
              <a:gd name="connsiteX2" fmla="*/ 4985028 w 7320072"/>
              <a:gd name="connsiteY2" fmla="*/ 6895956 h 6895956"/>
              <a:gd name="connsiteX3" fmla="*/ 59267 w 7320072"/>
              <a:gd name="connsiteY3" fmla="*/ 6874934 h 6895956"/>
              <a:gd name="connsiteX4" fmla="*/ 0 w 7320072"/>
              <a:gd name="connsiteY4" fmla="*/ 135467 h 6895956"/>
              <a:gd name="connsiteX0" fmla="*/ 0 w 7277739"/>
              <a:gd name="connsiteY0" fmla="*/ 16933 h 6895956"/>
              <a:gd name="connsiteX1" fmla="*/ 7277739 w 7277739"/>
              <a:gd name="connsiteY1" fmla="*/ 0 h 6895956"/>
              <a:gd name="connsiteX2" fmla="*/ 4942695 w 7277739"/>
              <a:gd name="connsiteY2" fmla="*/ 6895956 h 6895956"/>
              <a:gd name="connsiteX3" fmla="*/ 16934 w 7277739"/>
              <a:gd name="connsiteY3" fmla="*/ 6874934 h 6895956"/>
              <a:gd name="connsiteX4" fmla="*/ 0 w 7277739"/>
              <a:gd name="connsiteY4" fmla="*/ 16933 h 6895956"/>
              <a:gd name="connsiteX0" fmla="*/ 17682 w 7295421"/>
              <a:gd name="connsiteY0" fmla="*/ 16933 h 6895956"/>
              <a:gd name="connsiteX1" fmla="*/ 7295421 w 7295421"/>
              <a:gd name="connsiteY1" fmla="*/ 0 h 6895956"/>
              <a:gd name="connsiteX2" fmla="*/ 4960377 w 7295421"/>
              <a:gd name="connsiteY2" fmla="*/ 6895956 h 6895956"/>
              <a:gd name="connsiteX3" fmla="*/ 750 w 7295421"/>
              <a:gd name="connsiteY3" fmla="*/ 6883401 h 6895956"/>
              <a:gd name="connsiteX4" fmla="*/ 17682 w 7295421"/>
              <a:gd name="connsiteY4" fmla="*/ 16933 h 6895956"/>
              <a:gd name="connsiteX0" fmla="*/ 17682 w 7295421"/>
              <a:gd name="connsiteY0" fmla="*/ 16933 h 6895956"/>
              <a:gd name="connsiteX1" fmla="*/ 7295421 w 7295421"/>
              <a:gd name="connsiteY1" fmla="*/ 0 h 6895956"/>
              <a:gd name="connsiteX2" fmla="*/ 4960377 w 7295421"/>
              <a:gd name="connsiteY2" fmla="*/ 6895956 h 6895956"/>
              <a:gd name="connsiteX3" fmla="*/ 750 w 7295421"/>
              <a:gd name="connsiteY3" fmla="*/ 6883401 h 6895956"/>
              <a:gd name="connsiteX4" fmla="*/ 17682 w 7295421"/>
              <a:gd name="connsiteY4" fmla="*/ 16933 h 6895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95421" h="6895956">
                <a:moveTo>
                  <a:pt x="17682" y="16933"/>
                </a:moveTo>
                <a:lnTo>
                  <a:pt x="7295421" y="0"/>
                </a:lnTo>
                <a:lnTo>
                  <a:pt x="4960377" y="6895956"/>
                </a:lnTo>
                <a:lnTo>
                  <a:pt x="750" y="6883401"/>
                </a:lnTo>
                <a:cubicBezTo>
                  <a:pt x="-4895" y="4597401"/>
                  <a:pt x="23327" y="2302933"/>
                  <a:pt x="17682" y="16933"/>
                </a:cubicBezTo>
                <a:close/>
              </a:path>
            </a:pathLst>
          </a:custGeom>
          <a:solidFill>
            <a:srgbClr val="FFF5F7"/>
          </a:solidFill>
          <a:ln>
            <a:noFill/>
          </a:ln>
        </p:spPr>
        <p:txBody>
          <a:bodyPr anchor="t" anchorCtr="1">
            <a:normAutofit/>
          </a:bodyPr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dirty="0"/>
              <a:t>Sett inn bilde her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7BCF958-BC58-E64E-9F02-3742EFA68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 anchor="ctr" anchorCtr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58697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>
      <p:bgPr>
        <a:solidFill>
          <a:srgbClr val="E9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E8E64-88C7-584C-AB51-2BA9F3D53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4435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9C5F5D-A188-7D45-8FB7-4FC6EB2CB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54660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46443C5-6426-5E4A-A4FD-7451C1954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4635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8FC43871-E8D3-364A-BC7B-61AEE800FE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tellysbilde">
    <p:bg>
      <p:bgPr>
        <a:solidFill>
          <a:srgbClr val="FFF5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372CDB-8878-C149-8E51-AF12DB635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CEDBC7-DA95-6D46-863E-FA2B711D7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8311308F-D730-094B-A970-B90C2AA66D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4081" y="339216"/>
            <a:ext cx="2179837" cy="56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529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nhold med tekst">
    <p:bg>
      <p:bgPr>
        <a:solidFill>
          <a:srgbClr val="FFF5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E8E64-88C7-584C-AB51-2BA9F3D53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4435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9C5F5D-A188-7D45-8FB7-4FC6EB2CB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54660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46443C5-6426-5E4A-A4FD-7451C1954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4635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8FC43871-E8D3-364A-BC7B-61AEE800FE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249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Innhold med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E8E64-88C7-584C-AB51-2BA9F3D53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4435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9C5F5D-A188-7D45-8FB7-4FC6EB2CB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54660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46443C5-6426-5E4A-A4FD-7451C1954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4635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8FC43871-E8D3-364A-BC7B-61AEE800FE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13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solidFill>
          <a:srgbClr val="E9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7BD58B-1C86-1946-BF20-7E5EA1172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4435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CCE185F-63F8-3E48-9E52-E1A386B78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5466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0475412-BA90-074C-8DFF-ABF670F00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4635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DCF09A1-6719-9748-B696-1B01E5240A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2494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e med tekst">
    <p:bg>
      <p:bgPr>
        <a:solidFill>
          <a:srgbClr val="FFF5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7BD58B-1C86-1946-BF20-7E5EA1172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4435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CCE185F-63F8-3E48-9E52-E1A386B78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5466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0475412-BA90-074C-8DFF-ABF670F00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4635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DCF09A1-6719-9748-B696-1B01E5240A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157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Bilde med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7BD58B-1C86-1946-BF20-7E5EA1172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4435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CCE185F-63F8-3E48-9E52-E1A386B78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5466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0475412-BA90-074C-8DFF-ABF670F00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4635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DCF09A1-6719-9748-B696-1B01E5240A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7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372CDB-8878-C149-8E51-AF12DB635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CEDBC7-DA95-6D46-863E-FA2B711D7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8311308F-D730-094B-A970-B90C2AA66D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4081" y="339216"/>
            <a:ext cx="2179837" cy="56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51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14">
            <a:extLst>
              <a:ext uri="{FF2B5EF4-FFF2-40B4-BE49-F238E27FC236}">
                <a16:creationId xmlns:a16="http://schemas.microsoft.com/office/drawing/2014/main" id="{9187EFEB-51A8-2244-8390-B0177E79F6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87900" y="-6278"/>
            <a:ext cx="7404100" cy="6879022"/>
          </a:xfrm>
          <a:solidFill>
            <a:srgbClr val="FFF5F7"/>
          </a:solidFill>
        </p:spPr>
        <p:txBody>
          <a:bodyPr anchor="t" anchorCtr="1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dirty="0"/>
              <a:t>Sett inn bilde her</a:t>
            </a:r>
          </a:p>
        </p:txBody>
      </p:sp>
      <p:sp>
        <p:nvSpPr>
          <p:cNvPr id="6" name="Plassholder for bilde 7">
            <a:extLst>
              <a:ext uri="{FF2B5EF4-FFF2-40B4-BE49-F238E27FC236}">
                <a16:creationId xmlns:a16="http://schemas.microsoft.com/office/drawing/2014/main" id="{AA508EC5-C280-0A45-A750-B6AABBF6E3C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7686" y="-14744"/>
            <a:ext cx="7295421" cy="6895956"/>
          </a:xfrm>
          <a:custGeom>
            <a:avLst/>
            <a:gdLst>
              <a:gd name="connsiteX0" fmla="*/ 0 w 7099938"/>
              <a:gd name="connsiteY0" fmla="*/ 0 h 6858000"/>
              <a:gd name="connsiteX1" fmla="*/ 7099938 w 7099938"/>
              <a:gd name="connsiteY1" fmla="*/ 0 h 6858000"/>
              <a:gd name="connsiteX2" fmla="*/ 7099938 w 7099938"/>
              <a:gd name="connsiteY2" fmla="*/ 6858000 h 6858000"/>
              <a:gd name="connsiteX3" fmla="*/ 0 w 7099938"/>
              <a:gd name="connsiteY3" fmla="*/ 6858000 h 6858000"/>
              <a:gd name="connsiteX4" fmla="*/ 0 w 7099938"/>
              <a:gd name="connsiteY4" fmla="*/ 0 h 6858000"/>
              <a:gd name="connsiteX0" fmla="*/ 0 w 7099938"/>
              <a:gd name="connsiteY0" fmla="*/ 0 h 6874042"/>
              <a:gd name="connsiteX1" fmla="*/ 7099938 w 7099938"/>
              <a:gd name="connsiteY1" fmla="*/ 0 h 6874042"/>
              <a:gd name="connsiteX2" fmla="*/ 4854043 w 7099938"/>
              <a:gd name="connsiteY2" fmla="*/ 6874042 h 6874042"/>
              <a:gd name="connsiteX3" fmla="*/ 0 w 7099938"/>
              <a:gd name="connsiteY3" fmla="*/ 6858000 h 6874042"/>
              <a:gd name="connsiteX4" fmla="*/ 0 w 7099938"/>
              <a:gd name="connsiteY4" fmla="*/ 0 h 6874042"/>
              <a:gd name="connsiteX0" fmla="*/ 0 w 7099938"/>
              <a:gd name="connsiteY0" fmla="*/ 0 h 6887489"/>
              <a:gd name="connsiteX1" fmla="*/ 7099938 w 7099938"/>
              <a:gd name="connsiteY1" fmla="*/ 0 h 6887489"/>
              <a:gd name="connsiteX2" fmla="*/ 4773361 w 7099938"/>
              <a:gd name="connsiteY2" fmla="*/ 6887489 h 6887489"/>
              <a:gd name="connsiteX3" fmla="*/ 0 w 7099938"/>
              <a:gd name="connsiteY3" fmla="*/ 6858000 h 6887489"/>
              <a:gd name="connsiteX4" fmla="*/ 0 w 7099938"/>
              <a:gd name="connsiteY4" fmla="*/ 0 h 6887489"/>
              <a:gd name="connsiteX0" fmla="*/ 0 w 7099938"/>
              <a:gd name="connsiteY0" fmla="*/ 0 h 6870556"/>
              <a:gd name="connsiteX1" fmla="*/ 7099938 w 7099938"/>
              <a:gd name="connsiteY1" fmla="*/ 0 h 6870556"/>
              <a:gd name="connsiteX2" fmla="*/ 4773361 w 7099938"/>
              <a:gd name="connsiteY2" fmla="*/ 6870556 h 6870556"/>
              <a:gd name="connsiteX3" fmla="*/ 0 w 7099938"/>
              <a:gd name="connsiteY3" fmla="*/ 6858000 h 6870556"/>
              <a:gd name="connsiteX4" fmla="*/ 0 w 7099938"/>
              <a:gd name="connsiteY4" fmla="*/ 0 h 6870556"/>
              <a:gd name="connsiteX0" fmla="*/ 194733 w 7294671"/>
              <a:gd name="connsiteY0" fmla="*/ 0 h 6870556"/>
              <a:gd name="connsiteX1" fmla="*/ 7294671 w 7294671"/>
              <a:gd name="connsiteY1" fmla="*/ 0 h 6870556"/>
              <a:gd name="connsiteX2" fmla="*/ 4968094 w 7294671"/>
              <a:gd name="connsiteY2" fmla="*/ 6870556 h 6870556"/>
              <a:gd name="connsiteX3" fmla="*/ 0 w 7294671"/>
              <a:gd name="connsiteY3" fmla="*/ 6866467 h 6870556"/>
              <a:gd name="connsiteX4" fmla="*/ 194733 w 7294671"/>
              <a:gd name="connsiteY4" fmla="*/ 0 h 6870556"/>
              <a:gd name="connsiteX0" fmla="*/ 8466 w 7294671"/>
              <a:gd name="connsiteY0" fmla="*/ 0 h 6870556"/>
              <a:gd name="connsiteX1" fmla="*/ 7294671 w 7294671"/>
              <a:gd name="connsiteY1" fmla="*/ 0 h 6870556"/>
              <a:gd name="connsiteX2" fmla="*/ 4968094 w 7294671"/>
              <a:gd name="connsiteY2" fmla="*/ 6870556 h 6870556"/>
              <a:gd name="connsiteX3" fmla="*/ 0 w 7294671"/>
              <a:gd name="connsiteY3" fmla="*/ 6866467 h 6870556"/>
              <a:gd name="connsiteX4" fmla="*/ 8466 w 7294671"/>
              <a:gd name="connsiteY4" fmla="*/ 0 h 6870556"/>
              <a:gd name="connsiteX0" fmla="*/ 8466 w 7303138"/>
              <a:gd name="connsiteY0" fmla="*/ 25400 h 6895956"/>
              <a:gd name="connsiteX1" fmla="*/ 7303138 w 7303138"/>
              <a:gd name="connsiteY1" fmla="*/ 0 h 6895956"/>
              <a:gd name="connsiteX2" fmla="*/ 4968094 w 7303138"/>
              <a:gd name="connsiteY2" fmla="*/ 6895956 h 6895956"/>
              <a:gd name="connsiteX3" fmla="*/ 0 w 7303138"/>
              <a:gd name="connsiteY3" fmla="*/ 6891867 h 6895956"/>
              <a:gd name="connsiteX4" fmla="*/ 8466 w 7303138"/>
              <a:gd name="connsiteY4" fmla="*/ 25400 h 6895956"/>
              <a:gd name="connsiteX0" fmla="*/ 8466 w 7303138"/>
              <a:gd name="connsiteY0" fmla="*/ 8467 h 6895956"/>
              <a:gd name="connsiteX1" fmla="*/ 7303138 w 7303138"/>
              <a:gd name="connsiteY1" fmla="*/ 0 h 6895956"/>
              <a:gd name="connsiteX2" fmla="*/ 4968094 w 7303138"/>
              <a:gd name="connsiteY2" fmla="*/ 6895956 h 6895956"/>
              <a:gd name="connsiteX3" fmla="*/ 0 w 7303138"/>
              <a:gd name="connsiteY3" fmla="*/ 6891867 h 6895956"/>
              <a:gd name="connsiteX4" fmla="*/ 8466 w 7303138"/>
              <a:gd name="connsiteY4" fmla="*/ 8467 h 6895956"/>
              <a:gd name="connsiteX0" fmla="*/ 0 w 7294672"/>
              <a:gd name="connsiteY0" fmla="*/ 8467 h 6895956"/>
              <a:gd name="connsiteX1" fmla="*/ 7294672 w 7294672"/>
              <a:gd name="connsiteY1" fmla="*/ 0 h 6895956"/>
              <a:gd name="connsiteX2" fmla="*/ 4959628 w 7294672"/>
              <a:gd name="connsiteY2" fmla="*/ 6895956 h 6895956"/>
              <a:gd name="connsiteX3" fmla="*/ 33867 w 7294672"/>
              <a:gd name="connsiteY3" fmla="*/ 6798734 h 6895956"/>
              <a:gd name="connsiteX4" fmla="*/ 0 w 7294672"/>
              <a:gd name="connsiteY4" fmla="*/ 8467 h 6895956"/>
              <a:gd name="connsiteX0" fmla="*/ 0 w 7294672"/>
              <a:gd name="connsiteY0" fmla="*/ 8467 h 6895956"/>
              <a:gd name="connsiteX1" fmla="*/ 7294672 w 7294672"/>
              <a:gd name="connsiteY1" fmla="*/ 0 h 6895956"/>
              <a:gd name="connsiteX2" fmla="*/ 4959628 w 7294672"/>
              <a:gd name="connsiteY2" fmla="*/ 6895956 h 6895956"/>
              <a:gd name="connsiteX3" fmla="*/ 33867 w 7294672"/>
              <a:gd name="connsiteY3" fmla="*/ 6874934 h 6895956"/>
              <a:gd name="connsiteX4" fmla="*/ 0 w 7294672"/>
              <a:gd name="connsiteY4" fmla="*/ 8467 h 6895956"/>
              <a:gd name="connsiteX0" fmla="*/ 0 w 7320072"/>
              <a:gd name="connsiteY0" fmla="*/ 135467 h 6895956"/>
              <a:gd name="connsiteX1" fmla="*/ 7320072 w 7320072"/>
              <a:gd name="connsiteY1" fmla="*/ 0 h 6895956"/>
              <a:gd name="connsiteX2" fmla="*/ 4985028 w 7320072"/>
              <a:gd name="connsiteY2" fmla="*/ 6895956 h 6895956"/>
              <a:gd name="connsiteX3" fmla="*/ 59267 w 7320072"/>
              <a:gd name="connsiteY3" fmla="*/ 6874934 h 6895956"/>
              <a:gd name="connsiteX4" fmla="*/ 0 w 7320072"/>
              <a:gd name="connsiteY4" fmla="*/ 135467 h 6895956"/>
              <a:gd name="connsiteX0" fmla="*/ 0 w 7277739"/>
              <a:gd name="connsiteY0" fmla="*/ 16933 h 6895956"/>
              <a:gd name="connsiteX1" fmla="*/ 7277739 w 7277739"/>
              <a:gd name="connsiteY1" fmla="*/ 0 h 6895956"/>
              <a:gd name="connsiteX2" fmla="*/ 4942695 w 7277739"/>
              <a:gd name="connsiteY2" fmla="*/ 6895956 h 6895956"/>
              <a:gd name="connsiteX3" fmla="*/ 16934 w 7277739"/>
              <a:gd name="connsiteY3" fmla="*/ 6874934 h 6895956"/>
              <a:gd name="connsiteX4" fmla="*/ 0 w 7277739"/>
              <a:gd name="connsiteY4" fmla="*/ 16933 h 6895956"/>
              <a:gd name="connsiteX0" fmla="*/ 17682 w 7295421"/>
              <a:gd name="connsiteY0" fmla="*/ 16933 h 6895956"/>
              <a:gd name="connsiteX1" fmla="*/ 7295421 w 7295421"/>
              <a:gd name="connsiteY1" fmla="*/ 0 h 6895956"/>
              <a:gd name="connsiteX2" fmla="*/ 4960377 w 7295421"/>
              <a:gd name="connsiteY2" fmla="*/ 6895956 h 6895956"/>
              <a:gd name="connsiteX3" fmla="*/ 750 w 7295421"/>
              <a:gd name="connsiteY3" fmla="*/ 6883401 h 6895956"/>
              <a:gd name="connsiteX4" fmla="*/ 17682 w 7295421"/>
              <a:gd name="connsiteY4" fmla="*/ 16933 h 6895956"/>
              <a:gd name="connsiteX0" fmla="*/ 17682 w 7295421"/>
              <a:gd name="connsiteY0" fmla="*/ 16933 h 6895956"/>
              <a:gd name="connsiteX1" fmla="*/ 7295421 w 7295421"/>
              <a:gd name="connsiteY1" fmla="*/ 0 h 6895956"/>
              <a:gd name="connsiteX2" fmla="*/ 4960377 w 7295421"/>
              <a:gd name="connsiteY2" fmla="*/ 6895956 h 6895956"/>
              <a:gd name="connsiteX3" fmla="*/ 750 w 7295421"/>
              <a:gd name="connsiteY3" fmla="*/ 6883401 h 6895956"/>
              <a:gd name="connsiteX4" fmla="*/ 17682 w 7295421"/>
              <a:gd name="connsiteY4" fmla="*/ 16933 h 6895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95421" h="6895956">
                <a:moveTo>
                  <a:pt x="17682" y="16933"/>
                </a:moveTo>
                <a:lnTo>
                  <a:pt x="7295421" y="0"/>
                </a:lnTo>
                <a:lnTo>
                  <a:pt x="4960377" y="6895956"/>
                </a:lnTo>
                <a:lnTo>
                  <a:pt x="750" y="6883401"/>
                </a:lnTo>
                <a:cubicBezTo>
                  <a:pt x="-4895" y="4597401"/>
                  <a:pt x="23327" y="2302933"/>
                  <a:pt x="17682" y="16933"/>
                </a:cubicBezTo>
                <a:close/>
              </a:path>
            </a:pathLst>
          </a:custGeom>
          <a:solidFill>
            <a:srgbClr val="E9F8FF"/>
          </a:solidFill>
          <a:ln>
            <a:noFill/>
          </a:ln>
        </p:spPr>
        <p:txBody>
          <a:bodyPr anchor="t" anchorCtr="1">
            <a:normAutofit/>
          </a:bodyPr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b-NO" dirty="0"/>
              <a:t>Sett inn bilde her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8372CDB-8878-C149-8E51-AF12DB635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CEDBC7-DA95-6D46-863E-FA2B711D7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8311308F-D730-094B-A970-B90C2AA66D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4081" y="339216"/>
            <a:ext cx="2179837" cy="56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2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solidFill>
          <a:srgbClr val="E9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01958A-2186-434A-A161-AAA258C0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477"/>
            <a:ext cx="10515600" cy="1325563"/>
          </a:xfrm>
        </p:spPr>
        <p:txBody>
          <a:bodyPr anchor="t" anchorCtr="1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955B92-7FDB-F042-B8DA-CA57280E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0"/>
            <a:ext cx="10515600" cy="386874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953AC85-968B-1745-BD3E-F032213D77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59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bg>
      <p:bgPr>
        <a:solidFill>
          <a:srgbClr val="FFF5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01958A-2186-434A-A161-AAA258C0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477"/>
            <a:ext cx="10515600" cy="1325563"/>
          </a:xfrm>
        </p:spPr>
        <p:txBody>
          <a:bodyPr anchor="t" anchorCtr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955B92-7FDB-F042-B8DA-CA57280E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0"/>
            <a:ext cx="10515600" cy="386874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953AC85-968B-1745-BD3E-F032213D77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815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01958A-2186-434A-A161-AAA258C0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477"/>
            <a:ext cx="10515600" cy="1325563"/>
          </a:xfrm>
        </p:spPr>
        <p:txBody>
          <a:bodyPr anchor="t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955B92-7FDB-F042-B8DA-CA57280E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0"/>
            <a:ext cx="10515600" cy="386874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953AC85-968B-1745-BD3E-F032213D77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48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Pr>
        <a:solidFill>
          <a:srgbClr val="E9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09CADB-B4A9-DE45-A392-32ACF4D3B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90538"/>
            <a:ext cx="10515600" cy="2852737"/>
          </a:xfrm>
        </p:spPr>
        <p:txBody>
          <a:bodyPr anchor="b" anchorCtr="1">
            <a:normAutofit/>
          </a:bodyPr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DC96A7-390D-1949-8874-A6883986D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43275"/>
            <a:ext cx="10515600" cy="27463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04E1314-F4EC-5A44-B1B2-024F23F9C6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4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Deloverskrift">
    <p:bg>
      <p:bgPr>
        <a:solidFill>
          <a:srgbClr val="FFF5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09CADB-B4A9-DE45-A392-32ACF4D3B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90538"/>
            <a:ext cx="10515600" cy="2852737"/>
          </a:xfrm>
        </p:spPr>
        <p:txBody>
          <a:bodyPr anchor="b" anchorCtr="1"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DC96A7-390D-1949-8874-A6883986D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43275"/>
            <a:ext cx="10515600" cy="27463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04E1314-F4EC-5A44-B1B2-024F23F9C6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629" y="6229461"/>
            <a:ext cx="336724" cy="39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9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A8480F9-4932-404D-881E-6180DE007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F17E58-24FB-CE46-9D5C-6644D5373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3610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1" r:id="rId3"/>
    <p:sldLayoutId id="2147483658" r:id="rId4"/>
    <p:sldLayoutId id="2147483650" r:id="rId5"/>
    <p:sldLayoutId id="2147483660" r:id="rId6"/>
    <p:sldLayoutId id="2147483662" r:id="rId7"/>
    <p:sldLayoutId id="2147483651" r:id="rId8"/>
    <p:sldLayoutId id="2147483663" r:id="rId9"/>
    <p:sldLayoutId id="2147483664" r:id="rId10"/>
    <p:sldLayoutId id="2147483652" r:id="rId11"/>
    <p:sldLayoutId id="2147483665" r:id="rId12"/>
    <p:sldLayoutId id="2147483666" r:id="rId13"/>
    <p:sldLayoutId id="2147483653" r:id="rId14"/>
    <p:sldLayoutId id="2147483667" r:id="rId15"/>
    <p:sldLayoutId id="2147483668" r:id="rId16"/>
    <p:sldLayoutId id="2147483654" r:id="rId17"/>
    <p:sldLayoutId id="2147483655" r:id="rId18"/>
    <p:sldLayoutId id="2147483656" r:id="rId19"/>
    <p:sldLayoutId id="2147483669" r:id="rId20"/>
    <p:sldLayoutId id="2147483670" r:id="rId21"/>
    <p:sldLayoutId id="2147483657" r:id="rId22"/>
    <p:sldLayoutId id="2147483671" r:id="rId23"/>
    <p:sldLayoutId id="2147483672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35972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Revisjon til nytte for morgendagens samfunn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sz="27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5022586"/>
            <a:ext cx="9144000" cy="1655762"/>
          </a:xfrm>
        </p:spPr>
        <p:txBody>
          <a:bodyPr>
            <a:normAutofit fontScale="77500" lnSpcReduction="20000"/>
          </a:bodyPr>
          <a:lstStyle/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Evalueringskonferansen 22. september 2022</a:t>
            </a:r>
          </a:p>
          <a:p>
            <a:endParaRPr lang="nb-NO" dirty="0" smtClean="0"/>
          </a:p>
          <a:p>
            <a:r>
              <a:rPr lang="nb-NO" i="1" dirty="0" smtClean="0"/>
              <a:t>Aleksander Åsheim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42146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velger vi hva vi skal undersøke?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12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Vurderinger ved valg av undersøkelser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Vi skal</a:t>
            </a:r>
          </a:p>
          <a:p>
            <a:pPr lvl="1"/>
            <a:r>
              <a:rPr lang="nb-NO" dirty="0" smtClean="0"/>
              <a:t>gi Stortinget informasjon og støtte til å ivareta kontrollen med regjeringen</a:t>
            </a:r>
          </a:p>
          <a:p>
            <a:pPr lvl="1"/>
            <a:r>
              <a:rPr lang="nb-NO" dirty="0"/>
              <a:t>b</a:t>
            </a:r>
            <a:r>
              <a:rPr lang="nb-NO" dirty="0" smtClean="0"/>
              <a:t>idra til forbedring og fornyelse i forvaltningen </a:t>
            </a:r>
          </a:p>
          <a:p>
            <a:pPr lvl="1"/>
            <a:endParaRPr lang="nb-NO" dirty="0"/>
          </a:p>
          <a:p>
            <a:r>
              <a:rPr lang="nb-NO" dirty="0" smtClean="0"/>
              <a:t>Vurdering av risiko</a:t>
            </a:r>
            <a:r>
              <a:rPr lang="nb-NO" dirty="0"/>
              <a:t>, vesentlighet, aktualitet og relevans</a:t>
            </a:r>
          </a:p>
          <a:p>
            <a:endParaRPr lang="nb-NO" dirty="0" smtClean="0"/>
          </a:p>
          <a:p>
            <a:pPr lvl="1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851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1850" y="490538"/>
            <a:ext cx="10515600" cy="3756147"/>
          </a:xfrm>
        </p:spPr>
        <p:txBody>
          <a:bodyPr/>
          <a:lstStyle/>
          <a:p>
            <a:r>
              <a:rPr lang="nb-NO" dirty="0" smtClean="0"/>
              <a:t>Hvordan forholder vi </a:t>
            </a:r>
            <a:r>
              <a:rPr lang="nb-NO" dirty="0" smtClean="0"/>
              <a:t>oss til pågående (eller gjennomførte) </a:t>
            </a:r>
            <a:r>
              <a:rPr lang="nb-NO" dirty="0" smtClean="0"/>
              <a:t>evalueringer, </a:t>
            </a:r>
            <a:r>
              <a:rPr lang="nb-NO" dirty="0" smtClean="0"/>
              <a:t>undersøkelser, gjennomganger </a:t>
            </a:r>
            <a:r>
              <a:rPr lang="nb-NO" dirty="0" smtClean="0"/>
              <a:t>etc.?</a:t>
            </a:r>
            <a:endParaRPr lang="nb-NO" dirty="0"/>
          </a:p>
        </p:txBody>
      </p:sp>
      <p:sp>
        <p:nvSpPr>
          <p:cNvPr id="2" name="Avrundet rektangel 1"/>
          <p:cNvSpPr/>
          <p:nvPr/>
        </p:nvSpPr>
        <p:spPr>
          <a:xfrm>
            <a:off x="501161" y="155087"/>
            <a:ext cx="3006970" cy="1585790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Hva betyr det for valg av undersøkelse?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6" name="Avrundet rektangel 5"/>
          <p:cNvSpPr/>
          <p:nvPr/>
        </p:nvSpPr>
        <p:spPr>
          <a:xfrm>
            <a:off x="7133492" y="490538"/>
            <a:ext cx="3006970" cy="1585790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Hva betyr det for innretningen på undersøkelsen?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7" name="Plassholder for tekst 6"/>
          <p:cNvSpPr>
            <a:spLocks noGrp="1"/>
          </p:cNvSpPr>
          <p:nvPr>
            <p:ph type="body" idx="1"/>
          </p:nvPr>
        </p:nvSpPr>
        <p:spPr>
          <a:xfrm>
            <a:off x="2317750" y="4890720"/>
            <a:ext cx="2852127" cy="1343025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800" dirty="0" smtClean="0"/>
              <a:t>Hvordan bruker vi det i datainnsamlingen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9520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7ED72D31-EE9C-475F-91DE-7A1D18FD7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081" y="113595"/>
            <a:ext cx="4783099" cy="659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Nytte og bruk av våre undersøkelser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18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Ulike «brukere»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b-NO" sz="3200" dirty="0" smtClean="0"/>
              <a:t>Stortinget</a:t>
            </a:r>
          </a:p>
          <a:p>
            <a:pPr lvl="1"/>
            <a:endParaRPr lang="nb-NO" sz="3200" dirty="0" smtClean="0"/>
          </a:p>
          <a:p>
            <a:pPr lvl="1"/>
            <a:r>
              <a:rPr lang="nb-NO" sz="3200" dirty="0" smtClean="0"/>
              <a:t>d</a:t>
            </a:r>
            <a:r>
              <a:rPr lang="nb-NO" sz="3200" dirty="0" smtClean="0"/>
              <a:t>epartementene</a:t>
            </a:r>
          </a:p>
          <a:p>
            <a:pPr lvl="1"/>
            <a:r>
              <a:rPr lang="nb-NO" sz="3200" dirty="0"/>
              <a:t>ø</a:t>
            </a:r>
            <a:r>
              <a:rPr lang="nb-NO" sz="3200" dirty="0" smtClean="0"/>
              <a:t>vrig forvaltning</a:t>
            </a:r>
          </a:p>
          <a:p>
            <a:pPr lvl="1"/>
            <a:endParaRPr lang="nb-NO" sz="3200" dirty="0" smtClean="0"/>
          </a:p>
          <a:p>
            <a:pPr lvl="1"/>
            <a:r>
              <a:rPr lang="nb-NO" sz="3200" dirty="0" smtClean="0"/>
              <a:t>o</a:t>
            </a:r>
            <a:r>
              <a:rPr lang="nb-NO" sz="3200" dirty="0" smtClean="0"/>
              <a:t>rganisasjoner, fagmiljøer etc. </a:t>
            </a:r>
          </a:p>
          <a:p>
            <a:pPr lvl="1"/>
            <a:r>
              <a:rPr lang="nb-NO" sz="3200" dirty="0" smtClean="0"/>
              <a:t>media</a:t>
            </a:r>
            <a:endParaRPr lang="nb-NO" sz="3200" dirty="0" smtClean="0"/>
          </a:p>
        </p:txBody>
      </p:sp>
    </p:spTree>
    <p:extLst>
      <p:ext uri="{BB962C8B-B14F-4D97-AF65-F5344CB8AC3E}">
        <p14:creationId xmlns:p14="http://schemas.microsoft.com/office/powerpoint/2010/main" val="15481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490538"/>
            <a:ext cx="10515600" cy="3466000"/>
          </a:xfrm>
        </p:spPr>
        <p:txBody>
          <a:bodyPr/>
          <a:lstStyle/>
          <a:p>
            <a:r>
              <a:rPr lang="nb-NO" dirty="0" smtClean="0"/>
              <a:t>Hva påvirker </a:t>
            </a:r>
            <a:r>
              <a:rPr lang="nb-NO" dirty="0" smtClean="0"/>
              <a:t>bruken </a:t>
            </a:r>
            <a:r>
              <a:rPr lang="nb-NO" dirty="0" smtClean="0"/>
              <a:t>/ </a:t>
            </a:r>
            <a:r>
              <a:rPr lang="nb-NO" dirty="0" smtClean="0"/>
              <a:t>nytten </a:t>
            </a:r>
            <a:r>
              <a:rPr lang="nb-NO" dirty="0" smtClean="0"/>
              <a:t>av våre undersøkelser?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18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RR Overskrift Rød">
      <a:dk1>
        <a:srgbClr val="000000"/>
      </a:dk1>
      <a:lt1>
        <a:srgbClr val="FFFFFF"/>
      </a:lt1>
      <a:dk2>
        <a:srgbClr val="E20046"/>
      </a:dk2>
      <a:lt2>
        <a:srgbClr val="E7E6E6"/>
      </a:lt2>
      <a:accent1>
        <a:srgbClr val="183271"/>
      </a:accent1>
      <a:accent2>
        <a:srgbClr val="FFDC70"/>
      </a:accent2>
      <a:accent3>
        <a:srgbClr val="217A6B"/>
      </a:accent3>
      <a:accent4>
        <a:srgbClr val="008CCC"/>
      </a:accent4>
      <a:accent5>
        <a:srgbClr val="FF7F32"/>
      </a:accent5>
      <a:accent6>
        <a:srgbClr val="DB017D"/>
      </a:accent6>
      <a:hlink>
        <a:srgbClr val="0563C1"/>
      </a:hlink>
      <a:folHlink>
        <a:srgbClr val="954F72"/>
      </a:folHlink>
    </a:clrScheme>
    <a:fontScheme name="RR Skrif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_RR.potx" id="{6C1FCE05-BEC2-4678-8F7A-EFB97237A430}" vid="{09779FF4-47B4-4570-BF57-6A60644CEEA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 - Presentasjon" ma:contentTypeID="0x01010018735164FA18472A846B74C4E259EDFC0046CA64A4DA3C124088C8AC5AB84DAB9F" ma:contentTypeVersion="11" ma:contentTypeDescription=" " ma:contentTypeScope="" ma:versionID="42681f6573cc82d0bd515eb60504fbf5">
  <xsd:schema xmlns:xsd="http://www.w3.org/2001/XMLSchema" xmlns:xs="http://www.w3.org/2001/XMLSchema" xmlns:p="http://schemas.microsoft.com/office/2006/metadata/properties" xmlns:ns1="http://schemas.microsoft.com/sharepoint/v3" xmlns:ns2="849165cd-517c-4b7d-b1ac-428e16dc08b4" xmlns:ns3="f1aec2f9-5541-49fa-9bba-57e25b7986cf" targetNamespace="http://schemas.microsoft.com/office/2006/metadata/properties" ma:root="true" ma:fieldsID="fbfc2e8547c44d7f43c702087431df6b" ns1:_="" ns2:_="" ns3:_="">
    <xsd:import namespace="http://schemas.microsoft.com/sharepoint/v3"/>
    <xsd:import namespace="849165cd-517c-4b7d-b1ac-428e16dc08b4"/>
    <xsd:import namespace="f1aec2f9-5541-49fa-9bba-57e25b7986c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1:bbe6dcea19aa4feca2b96028d560188d" minOccurs="0"/>
                <xsd:element ref="ns1:pc834a268016470f8b5d3d5455dc45a1" minOccurs="0"/>
                <xsd:element ref="ns1:e8bf64d0990b4330a3d3094d16d1452f" minOccurs="0"/>
                <xsd:element ref="ns1:Dokumentstatus"/>
                <xsd:element ref="ns1:g6237459e9654516bef46b59997f9d84" minOccurs="0"/>
                <xsd:element ref="ns1:lbc82f81c7a14620a287f99caae2d2e6" minOccurs="0"/>
                <xsd:element ref="ns1:ecbfbdd21cee4bf38a9f6556905123dd" minOccurs="0"/>
                <xsd:element ref="ns1:Revisjonsoppdrag" minOccurs="0"/>
                <xsd:element ref="ns1:Prosjektnr" minOccurs="0"/>
                <xsd:element ref="ns1:e8628bc3d68c4d08ac97b5628b93374c" minOccurs="0"/>
                <xsd:element ref="ns1:k6fdf75dd0914872a038cfda810b321d" minOccurs="0"/>
                <xsd:element ref="ns1:ie585f6767fc4ac9a85b254f44b2aec2" minOccurs="0"/>
                <xsd:element ref="ns1:OppdragsID" minOccurs="0"/>
                <xsd:element ref="ns1:Sortering" minOccurs="0"/>
                <xsd:element ref="ns1:Revisjonsbevis" minOccurs="0"/>
                <xsd:element ref="ns2:TaxCatchAll" minOccurs="0"/>
                <xsd:element ref="ns2:TaxCatchAllLabel" minOccurs="0"/>
                <xsd:element ref="ns2:_dlc_DocIdPersistId" minOccurs="0"/>
                <xsd:element ref="ns3:DLCPolicyLabelClientValue" minOccurs="0"/>
                <xsd:element ref="ns3:DLCPolicyLabelLock" minOccurs="0"/>
                <xsd:element ref="ns1:_dlc_Exempt" minOccurs="0"/>
                <xsd:element ref="ns3:DLCPolicyLabelValu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bbe6dcea19aa4feca2b96028d560188d" ma:index="7" nillable="true" ma:taxonomy="true" ma:internalName="bbe6dcea19aa4feca2b96028d560188d" ma:taxonomyFieldName="Departementsomraader" ma:displayName="Departementsområder" ma:readOnly="false" ma:default="" ma:fieldId="{bbe6dcea-19aa-4fec-a2b9-6028d560188d}" ma:taxonomyMulti="true" ma:sspId="7eb7470f-901f-4926-92a3-7b5fa54986c2" ma:termSetId="24f2e04f-d387-438c-86af-bdc6070493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c834a268016470f8b5d3d5455dc45a1" ma:index="9" ma:taxonomy="true" ma:internalName="pc834a268016470f8b5d3d5455dc45a1" ma:taxonomyFieldName="Fase" ma:displayName="Fase" ma:readOnly="false" ma:fieldId="{9c834a26-8016-470f-8b5d-3d5455dc45a1}" ma:taxonomyMulti="true" ma:sspId="7eb7470f-901f-4926-92a3-7b5fa54986c2" ma:termSetId="b6be6420-811f-4f04-8784-9e8d7202600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8bf64d0990b4330a3d3094d16d1452f" ma:index="11" ma:taxonomy="true" ma:internalName="e8bf64d0990b4330a3d3094d16d1452f" ma:taxonomyFieldName="Dokumentkategori" ma:displayName="Dokumentkategori" ma:readOnly="false" ma:fieldId="{e8bf64d0-990b-4330-a3d3-094d16d1452f}" ma:sspId="7eb7470f-901f-4926-92a3-7b5fa54986c2" ma:termSetId="4ce94805-4fe6-48b7-9103-7ec47f350ff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kumentstatus" ma:index="12" ma:displayName="Dokumentstatus" ma:default="I arbeid" ma:internalName="Dokumentstatus">
      <xsd:simpleType>
        <xsd:restriction base="dms:Choice">
          <xsd:enumeration value="I arbeid"/>
          <xsd:enumeration value="Godkjent internt"/>
          <xsd:enumeration value="Verifisert"/>
          <xsd:enumeration value="Fullført"/>
        </xsd:restriction>
      </xsd:simpleType>
    </xsd:element>
    <xsd:element name="g6237459e9654516bef46b59997f9d84" ma:index="14" nillable="true" ma:taxonomy="true" ma:internalName="g6237459e9654516bef46b59997f9d84" ma:taxonomyFieldName="Frie_egenskaper" ma:displayName="Frie egenskaper" ma:readOnly="false" ma:fieldId="{06237459-e965-4516-bef4-6b59997f9d84}" ma:taxonomyMulti="true" ma:sspId="7eb7470f-901f-4926-92a3-7b5fa54986c2" ma:termSetId="7b81499f-164c-4c24-9667-26e1669afa3d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lbc82f81c7a14620a287f99caae2d2e6" ma:index="16" nillable="true" ma:taxonomy="true" ma:internalName="lbc82f81c7a14620a287f99caae2d2e6" ma:taxonomyFieldName="Organisasjonsenhet" ma:displayName="Eier" ma:readOnly="true" ma:default="" ma:fieldId="{5bc82f81-c7a1-4620-a287-f99caae2d2e6}" ma:sspId="7eb7470f-901f-4926-92a3-7b5fa54986c2" ma:termSetId="89eeb5bc-5171-420b-bfe3-31a6588711c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bfbdd21cee4bf38a9f6556905123dd" ma:index="18" nillable="true" ma:taxonomy="true" ma:internalName="ecbfbdd21cee4bf38a9f6556905123dd" ma:taxonomyFieldName="Departementsomraade" ma:displayName="Departementsområde" ma:readOnly="true" ma:default="" ma:fieldId="{ecbfbdd2-1cee-4bf3-8a9f-6556905123dd}" ma:sspId="7eb7470f-901f-4926-92a3-7b5fa54986c2" ma:termSetId="24f2e04f-d387-438c-86af-bdc6070493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visjonsoppdrag" ma:index="19" nillable="true" ma:displayName="Revisjonsoppdrag" ma:default="" ma:internalName="Revisjonsoppdrag" ma:readOnly="true">
      <xsd:simpleType>
        <xsd:restriction base="dms:Text">
          <xsd:maxLength value="250"/>
        </xsd:restriction>
      </xsd:simpleType>
    </xsd:element>
    <xsd:element name="Prosjektnr" ma:index="20" nillable="true" ma:displayName="Prosjektnr" ma:default="" ma:internalName="Prosjektnr" ma:readOnly="true">
      <xsd:simpleType>
        <xsd:restriction base="dms:Text">
          <xsd:maxLength value="10"/>
        </xsd:restriction>
      </xsd:simpleType>
    </xsd:element>
    <xsd:element name="e8628bc3d68c4d08ac97b5628b93374c" ma:index="22" nillable="true" ma:taxonomy="true" ma:internalName="e8628bc3d68c4d08ac97b5628b93374c" ma:taxonomyFieldName="Revisjonstype" ma:displayName="Revisjonstype" ma:readOnly="true" ma:default="" ma:fieldId="{e8628bc3-d68c-4d08-ac97-b5628b93374c}" ma:sspId="7eb7470f-901f-4926-92a3-7b5fa54986c2" ma:termSetId="62fba38e-f316-49dc-9afd-9f8d6610acb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6fdf75dd0914872a038cfda810b321d" ma:index="24" nillable="true" ma:taxonomy="true" ma:internalName="k6fdf75dd0914872a038cfda810b321d" ma:taxonomyFieldName="TypeOppgave" ma:displayName="Type oppgave" ma:readOnly="true" ma:default="" ma:fieldId="{46fdf75d-d091-4872-a038-cfda810b321d}" ma:sspId="7eb7470f-901f-4926-92a3-7b5fa54986c2" ma:termSetId="8aea56a1-fc5c-461f-b95c-17fb1c38606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e585f6767fc4ac9a85b254f44b2aec2" ma:index="26" nillable="true" ma:taxonomy="true" ma:internalName="ie585f6767fc4ac9a85b254f44b2aec2" ma:taxonomyFieldName="Planperiode" ma:displayName="Planperiode" ma:readOnly="true" ma:default="" ma:fieldId="{2e585f67-67fc-4ac9-a85b-254f44b2aec2}" ma:sspId="7eb7470f-901f-4926-92a3-7b5fa54986c2" ma:termSetId="9dc775e8-81e1-4175-90e2-c6ccbc84d37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ppdragsID" ma:index="27" nillable="true" ma:displayName="OppdragsID" ma:default="" ma:internalName="OppdragsID" ma:readOnly="true">
      <xsd:simpleType>
        <xsd:restriction base="dms:Text"/>
      </xsd:simpleType>
    </xsd:element>
    <xsd:element name="Sortering" ma:index="28" nillable="true" ma:displayName="Sortering" ma:decimals="0" ma:default="100" ma:internalName="Sortering">
      <xsd:simpleType>
        <xsd:restriction base="dms:Number"/>
      </xsd:simpleType>
    </xsd:element>
    <xsd:element name="Revisjonsbevis" ma:index="29" nillable="true" ma:displayName="Revisjonsbevis" ma:hidden="true" ma:internalName="Revisjonsbevis" ma:readOnly="false">
      <xsd:simpleType>
        <xsd:restriction base="dms:Boolean"/>
      </xsd:simpleType>
    </xsd:element>
    <xsd:element name="_dlc_Exempt" ma:index="39" nillable="true" ma:displayName="Unntak fra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165cd-517c-4b7d-b1ac-428e16dc08b4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5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34" nillable="true" ma:displayName="Global taksonomikolonne" ma:hidden="true" ma:list="{48912e31-79bd-4a29-b3e1-b7ba2ffcdda7}" ma:internalName="TaxCatchAll" ma:showField="CatchAllData" ma:web="849165cd-517c-4b7d-b1ac-428e16dc08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5" nillable="true" ma:displayName="Global taksonomikolonne1" ma:hidden="true" ma:list="{48912e31-79bd-4a29-b3e1-b7ba2ffcdda7}" ma:internalName="TaxCatchAllLabel" ma:readOnly="true" ma:showField="CatchAllDataLabel" ma:web="849165cd-517c-4b7d-b1ac-428e16dc08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36" nillable="true" ma:displayName="Fast ID" ma:description="Behold IDen ved tillegging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c2f9-5541-49fa-9bba-57e25b7986cf" elementFormDefault="qualified">
    <xsd:import namespace="http://schemas.microsoft.com/office/2006/documentManagement/types"/>
    <xsd:import namespace="http://schemas.microsoft.com/office/infopath/2007/PartnerControls"/>
    <xsd:element name="DLCPolicyLabelClientValue" ma:index="37" nillable="true" ma:displayName="Klientetikettverdi" ma:description="Lagrer den siste etikettverdien som ble beregnet på klienten." ma:hidden="true" ma:internalName="DLCPolicyLabelClientValue" ma:readOnly="false">
      <xsd:simpleType>
        <xsd:restriction base="dms:Note"/>
      </xsd:simpleType>
    </xsd:element>
    <xsd:element name="DLCPolicyLabelLock" ma:index="38" nillable="true" ma:displayName="Etikett låst" ma:description="Angir om etiketten skal oppdateres når elementegenskapene endres." ma:hidden="true" ma:internalName="DLCPolicyLabelLock" ma:readOnly="false">
      <xsd:simpleType>
        <xsd:restriction base="dms:Text"/>
      </xsd:simpleType>
    </xsd:element>
    <xsd:element name="DLCPolicyLabelValue" ma:index="40" nillable="true" ma:displayName="Etikett" ma:description="Lagrer gjeldende verdi for etiketten." ma:internalName="DLCPolicyLabelValue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F - Presentasjon</p:Name>
  <p:Description/>
  <p:Statement/>
  <p:PolicyItems>
    <p:PolicyItem featureId="Microsoft.Office.RecordsManagement.PolicyFeatures.PolicyLabel" staticId="0x01010018735164FA18472A846B74C4E259EDFC0046CA64A4DA3C124088C8AC5AB84DAB9F|801092262" UniqueId="0b93b616-5b85-415e-a8dd-a9c7220811a7">
      <p:Name>Etiketter</p:Name>
      <p:Description>Genererer etiketter som kan settes inn i Microsoft Office-dokumenter for å sikre at dokumentegenskaper eller annen viktig informasjon blir inkludert på utskrifter. Etiketter kan også brukes til å søke etter dokumenter.</p:Description>
      <p:CustomData>
        <label>
          <segment type="metadata">_UIVersionString</segment>
        </label>
      </p:CustomData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ClientValue xmlns="f1aec2f9-5541-49fa-9bba-57e25b7986cf" xsi:nil="true"/>
    <DLCPolicyLabelLock xmlns="f1aec2f9-5541-49fa-9bba-57e25b7986cf" xsi:nil="true"/>
    <TaxCatchAll xmlns="849165cd-517c-4b7d-b1ac-428e16dc08b4">
      <Value>5</Value>
      <Value>22</Value>
      <Value>4</Value>
      <Value>37</Value>
      <Value>2</Value>
      <Value>1</Value>
      <Value>3</Value>
    </TaxCatchAll>
    <Dokumentstatus xmlns="http://schemas.microsoft.com/sharepoint/v3">I arbeid</Dokumentstatus>
    <pc834a268016470f8b5d3d5455dc45a1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Rapportering</TermName>
          <TermId xmlns="http://schemas.microsoft.com/office/infopath/2007/PartnerControls">7a44565f-1d99-4224-83d6-1e456a9c91b1</TermId>
        </TermInfo>
      </Terms>
    </pc834a268016470f8b5d3d5455dc45a1>
    <Sortering xmlns="http://schemas.microsoft.com/sharepoint/v3">100</Sortering>
    <bbe6dcea19aa4feca2b96028d560188d xmlns="http://schemas.microsoft.com/sharepoint/v3">
      <Terms xmlns="http://schemas.microsoft.com/office/infopath/2007/PartnerControls"/>
    </bbe6dcea19aa4feca2b96028d560188d>
    <e8bf64d0990b4330a3d3094d16d1452f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Presentasjon</TermName>
          <TermId xmlns="http://schemas.microsoft.com/office/infopath/2007/PartnerControls">ffbeb112-a450-4473-8a42-9fab79d40dad</TermId>
        </TermInfo>
      </Terms>
    </e8bf64d0990b4330a3d3094d16d1452f>
    <Revisjonsbevis xmlns="http://schemas.microsoft.com/sharepoint/v3" xsi:nil="true"/>
    <g6237459e9654516bef46b59997f9d84 xmlns="http://schemas.microsoft.com/sharepoint/v3">
      <Terms xmlns="http://schemas.microsoft.com/office/infopath/2007/PartnerControls"/>
    </g6237459e9654516bef46b59997f9d84>
    <e8628bc3d68c4d08ac97b5628b93374c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Forvaltningsrevisjon</TermName>
          <TermId xmlns="http://schemas.microsoft.com/office/infopath/2007/PartnerControls">3d18307c-ba0b-4028-a904-4a24485a8463</TermId>
        </TermInfo>
      </Terms>
    </e8628bc3d68c4d08ac97b5628b93374c>
    <ie585f6767fc4ac9a85b254f44b2aec2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2018-2019</TermName>
          <TermId xmlns="http://schemas.microsoft.com/office/infopath/2007/PartnerControls">18f8962a-8b0c-41c3-b7e3-265d23311f43</TermId>
        </TermInfo>
      </Terms>
    </ie585f6767fc4ac9a85b254f44b2aec2>
    <ecbfbdd21cee4bf38a9f6556905123dd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KLIMA- OG MILJØDEPARTEMENTET</TermName>
          <TermId xmlns="http://schemas.microsoft.com/office/infopath/2007/PartnerControls">5cb17f63-8950-4a66-b8ae-286bd0774355</TermId>
        </TermInfo>
      </Terms>
    </ecbfbdd21cee4bf38a9f6556905123dd>
    <k6fdf75dd0914872a038cfda810b321d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Forvaltningsrevisjon</TermName>
          <TermId xmlns="http://schemas.microsoft.com/office/infopath/2007/PartnerControls">cb886bc5-cfd4-44a2-b584-7bc400ed5d5d</TermId>
        </TermInfo>
      </Terms>
    </k6fdf75dd0914872a038cfda810b321d>
    <OppdragsID xmlns="http://schemas.microsoft.com/sharepoint/v3">202396</OppdragsID>
    <lbc82f81c7a14620a287f99caae2d2e6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F2S3</TermName>
          <TermId xmlns="http://schemas.microsoft.com/office/infopath/2007/PartnerControls">30936fe1-7633-4dd5-b3b6-183176185a76</TermId>
        </TermInfo>
      </Terms>
    </lbc82f81c7a14620a287f99caae2d2e6>
    <Prosjektnr xmlns="http://schemas.microsoft.com/sharepoint/v3">6620</Prosjektnr>
    <Revisjonsoppdrag xmlns="http://schemas.microsoft.com/sharepoint/v3">Myndighetenes arbeid med å tilpasse bygninger og infrastruktur til et klima i endring</Revisjonsoppdrag>
    <_dlc_DocId xmlns="849165cd-517c-4b7d-b1ac-428e16dc08b4">202396-593064812-703</_dlc_DocId>
    <DLCPolicyLabelValue xmlns="f1aec2f9-5541-49fa-9bba-57e25b7986cf">0.7</DLCPolicyLabelValue>
    <_dlc_DocIdUrl xmlns="849165cd-517c-4b7d-b1ac-428e16dc08b4">
      <Url>http://nys/frev/202396/_layouts/15/DocIdRedir.aspx?ID=202396-593064812-703</Url>
      <Description>202396-593064812-703</Description>
    </_dlc_DocIdUrl>
  </documentManagement>
</p:properties>
</file>

<file path=customXml/itemProps1.xml><?xml version="1.0" encoding="utf-8"?>
<ds:datastoreItem xmlns:ds="http://schemas.openxmlformats.org/officeDocument/2006/customXml" ds:itemID="{EDECAFD8-5388-4DF5-B38C-86FB8C0D52A5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482E4460-7C1C-49EC-A8D5-5176237FADA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5CF3EFC-185A-4BC4-A4E8-FA879D34AD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49165cd-517c-4b7d-b1ac-428e16dc08b4"/>
    <ds:schemaRef ds:uri="f1aec2f9-5541-49fa-9bba-57e25b7986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C00A3D4-D070-4B9B-AF59-471CD4D479BC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4C404700-4585-4142-95EE-A43137C1FC09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654AD40A-0E98-4509-8F1E-AB14C958D1CF}">
  <ds:schemaRefs>
    <ds:schemaRef ds:uri="f1aec2f9-5541-49fa-9bba-57e25b7986c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9165cd-517c-4b7d-b1ac-428e16dc08b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StandardPresentasjon</Template>
  <TotalTime>9579</TotalTime>
  <Words>130</Words>
  <Application>Microsoft Office PowerPoint</Application>
  <PresentationFormat>Widescreen</PresentationFormat>
  <Paragraphs>33</Paragraphs>
  <Slides>8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Revisjon til nytte for morgendagens samfunn  </vt:lpstr>
      <vt:lpstr>Hvordan velger vi hva vi skal undersøke?</vt:lpstr>
      <vt:lpstr>Vurderinger ved valg av undersøkelser</vt:lpstr>
      <vt:lpstr>Hvordan forholder vi oss til pågående (eller gjennomførte) evalueringer, undersøkelser, gjennomganger etc.?</vt:lpstr>
      <vt:lpstr>PowerPoint-presentasjon</vt:lpstr>
      <vt:lpstr>Nytte og bruk av våre undersøkelser</vt:lpstr>
      <vt:lpstr>Ulike «brukere»</vt:lpstr>
      <vt:lpstr>Hva påvirker bruken / nytten av våre undersøkelser?</vt:lpstr>
    </vt:vector>
  </TitlesOfParts>
  <Company>Riksrevisjonen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Tilpasning av bebyggelse og infrastruktur til et klima i endring</dc:title>
  <dc:creator>Lowrie, Guri Andrea Sirevåg</dc:creator>
  <cp:lastModifiedBy>Åsheim, Aleksander</cp:lastModifiedBy>
  <cp:revision>206</cp:revision>
  <cp:lastPrinted>2022-03-24T10:29:06Z</cp:lastPrinted>
  <dcterms:created xsi:type="dcterms:W3CDTF">2022-02-09T09:54:30Z</dcterms:created>
  <dcterms:modified xsi:type="dcterms:W3CDTF">2022-09-21T15:34:33Z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0x01010018735164FA18472A846B74C4E259EDFC0046CA64A4DA3C124088C8AC5AB84DAB9F</vt:lpwstr>
  </property>
  <property fmtid="{D5CDD505-2E9C-101B-9397-08002B2CF9AE}" pid="3" name="Planperiode">
    <vt:lpwstr>3;#2018-2019|18f8962a-8b0c-41c3-b7e3-265d23311f43</vt:lpwstr>
  </property>
  <property fmtid="{D5CDD505-2E9C-101B-9397-08002B2CF9AE}" pid="4" name="Revisjonstype">
    <vt:lpwstr>1;#Forvaltningsrevisjon|3d18307c-ba0b-4028-a904-4a24485a8463</vt:lpwstr>
  </property>
  <property fmtid="{D5CDD505-2E9C-101B-9397-08002B2CF9AE}" pid="5" name="Dokumentkategori">
    <vt:lpwstr>22;#Presentasjon|ffbeb112-a450-4473-8a42-9fab79d40dad</vt:lpwstr>
  </property>
  <property fmtid="{D5CDD505-2E9C-101B-9397-08002B2CF9AE}" pid="6" name="Organisasjonsenhet">
    <vt:lpwstr>5;#F2S3|30936fe1-7633-4dd5-b3b6-183176185a76</vt:lpwstr>
  </property>
  <property fmtid="{D5CDD505-2E9C-101B-9397-08002B2CF9AE}" pid="7" name="Fase">
    <vt:lpwstr>37;#Rapportering|7a44565f-1d99-4224-83d6-1e456a9c91b1</vt:lpwstr>
  </property>
  <property fmtid="{D5CDD505-2E9C-101B-9397-08002B2CF9AE}" pid="8" name="Departementsomraade">
    <vt:lpwstr>4;#KLIMA- OG MILJØDEPARTEMENTET|5cb17f63-8950-4a66-b8ae-286bd0774355</vt:lpwstr>
  </property>
  <property fmtid="{D5CDD505-2E9C-101B-9397-08002B2CF9AE}" pid="9" name="TypeOppgave">
    <vt:lpwstr>2;#Forvaltningsrevisjon|cb886bc5-cfd4-44a2-b584-7bc400ed5d5d</vt:lpwstr>
  </property>
  <property fmtid="{D5CDD505-2E9C-101B-9397-08002B2CF9AE}" pid="10" name="Departementsomraader">
    <vt:lpwstr/>
  </property>
  <property fmtid="{D5CDD505-2E9C-101B-9397-08002B2CF9AE}" pid="11" name="Frie_egenskaper">
    <vt:lpwstr/>
  </property>
  <property fmtid="{D5CDD505-2E9C-101B-9397-08002B2CF9AE}" pid="12" name="_dlc_DocIdItemGuid">
    <vt:lpwstr>be3bf8f4-89ce-4191-bcf2-d5358bc77ae7</vt:lpwstr>
  </property>
</Properties>
</file>