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59" r:id="rId4"/>
    <p:sldId id="285" r:id="rId5"/>
    <p:sldId id="286" r:id="rId6"/>
    <p:sldId id="287" r:id="rId7"/>
    <p:sldId id="290" r:id="rId8"/>
    <p:sldId id="291" r:id="rId9"/>
    <p:sldId id="260" r:id="rId10"/>
    <p:sldId id="261" r:id="rId11"/>
    <p:sldId id="262" r:id="rId12"/>
    <p:sldId id="263" r:id="rId13"/>
    <p:sldId id="292" r:id="rId14"/>
    <p:sldId id="293" r:id="rId15"/>
    <p:sldId id="257" r:id="rId16"/>
    <p:sldId id="264" r:id="rId17"/>
    <p:sldId id="288" r:id="rId18"/>
    <p:sldId id="289" r:id="rId19"/>
    <p:sldId id="274" r:id="rId20"/>
    <p:sldId id="275" r:id="rId21"/>
    <p:sldId id="277" r:id="rId22"/>
    <p:sldId id="278" r:id="rId23"/>
    <p:sldId id="294" r:id="rId24"/>
    <p:sldId id="295" r:id="rId25"/>
    <p:sldId id="296" r:id="rId26"/>
    <p:sldId id="297" r:id="rId27"/>
    <p:sldId id="298" r:id="rId28"/>
    <p:sldId id="284"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57" d="100"/>
          <a:sy n="57" d="100"/>
        </p:scale>
        <p:origin x="72" y="1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9E8E5-A48C-487D-885D-1758F1063EAB}" type="datetimeFigureOut">
              <a:rPr lang="nb-NO" smtClean="0"/>
              <a:t>23.09.2022</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4EF61E-A0DE-4B5D-9553-48115C714684}" type="slidenum">
              <a:rPr lang="nb-NO" smtClean="0"/>
              <a:t>‹#›</a:t>
            </a:fld>
            <a:endParaRPr lang="nb-NO"/>
          </a:p>
        </p:txBody>
      </p:sp>
    </p:spTree>
    <p:extLst>
      <p:ext uri="{BB962C8B-B14F-4D97-AF65-F5344CB8AC3E}">
        <p14:creationId xmlns:p14="http://schemas.microsoft.com/office/powerpoint/2010/main" val="349938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noProof="0" dirty="0">
                <a:latin typeface="+mn-lt"/>
              </a:rPr>
              <a:t>Legge til grunn prinsippene for beredskap</a:t>
            </a:r>
          </a:p>
          <a:p>
            <a:endParaRPr lang="nb-NO" b="0" noProof="0" dirty="0">
              <a:latin typeface="+mn-lt"/>
            </a:endParaRPr>
          </a:p>
          <a:p>
            <a:pPr marL="342900" indent="-342900">
              <a:lnSpc>
                <a:spcPct val="107000"/>
              </a:lnSpc>
              <a:spcAft>
                <a:spcPts val="800"/>
              </a:spcAft>
              <a:buFont typeface="+mj-lt"/>
              <a:buAutoNum type="arabicPeriod"/>
            </a:pPr>
            <a:r>
              <a:rPr lang="nb-NO" sz="1200" b="0" noProof="0" dirty="0">
                <a:effectLst/>
                <a:latin typeface="+mn-lt"/>
                <a:ea typeface="Calibri" panose="020F0502020204030204" pitchFamily="34" charset="0"/>
                <a:cs typeface="Times New Roman" panose="02020603050405020304" pitchFamily="18" charset="0"/>
              </a:rPr>
              <a:t>Ansvarsprinsippet. Den organisasjon som har ansvar for et fagområde i en normalsituasjon, har også ansvaret for nødvendige beredskapsforberedelser og for å håndtere ekstraordinære hendelser på området. Ansvarlig instans må ta stilling til hva som er akseptabel risiko.</a:t>
            </a:r>
            <a:endParaRPr lang="nb-NO" sz="1200" b="0" noProof="0" dirty="0">
              <a:effectLst/>
              <a:latin typeface="+mn-lt"/>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r>
              <a:rPr lang="nb-NO" sz="1200" b="0" noProof="0" dirty="0">
                <a:effectLst/>
                <a:latin typeface="+mn-lt"/>
                <a:ea typeface="Calibri" panose="020F0502020204030204" pitchFamily="34" charset="0"/>
                <a:cs typeface="Times New Roman" panose="02020603050405020304" pitchFamily="18" charset="0"/>
              </a:rPr>
              <a:t>Likhetsprinsippet. Den organisasjon man opererer med under kriser, skal i utgangspunktet være mest mulig lik den organisasjon man har til daglig.</a:t>
            </a:r>
            <a:endParaRPr lang="nb-NO" sz="1200" b="0" noProof="0" dirty="0">
              <a:effectLst/>
              <a:latin typeface="+mn-lt"/>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r>
              <a:rPr lang="nb-NO" sz="1200" b="0" noProof="0" dirty="0">
                <a:effectLst/>
                <a:latin typeface="+mn-lt"/>
                <a:ea typeface="Calibri" panose="020F0502020204030204" pitchFamily="34" charset="0"/>
                <a:cs typeface="Times New Roman" panose="02020603050405020304" pitchFamily="18" charset="0"/>
              </a:rPr>
              <a:t>Nærhetsprinsippet. Kriser skal organisatorisk håndteres på lavest mulig nivå. </a:t>
            </a:r>
            <a:endParaRPr lang="nb-NO" sz="1200" b="0" noProof="0" dirty="0">
              <a:effectLst/>
              <a:latin typeface="+mn-lt"/>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r>
              <a:rPr lang="nb-NO" sz="1200" b="0" noProof="0" dirty="0">
                <a:effectLst/>
                <a:latin typeface="+mn-lt"/>
                <a:ea typeface="Calibri" panose="020F0502020204030204" pitchFamily="34" charset="0"/>
                <a:cs typeface="Times New Roman" panose="02020603050405020304" pitchFamily="18" charset="0"/>
              </a:rPr>
              <a:t>Samvirkeprinsippet. Myndigheter, virksomheter og etater har et selvstendig ansvar for å sikre et best mulig samvirke med relevante aktører og virksomheter i arbeidet med forebygging, beredskap og krisehåndtering.</a:t>
            </a:r>
            <a:endParaRPr lang="nb-NO" b="0" noProof="0" dirty="0">
              <a:latin typeface="+mn-lt"/>
            </a:endParaRPr>
          </a:p>
          <a:p>
            <a:endParaRPr lang="nb-NO"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6</a:t>
            </a:fld>
            <a:endParaRPr lang="en-US"/>
          </a:p>
        </p:txBody>
      </p:sp>
    </p:spTree>
    <p:extLst>
      <p:ext uri="{BB962C8B-B14F-4D97-AF65-F5344CB8AC3E}">
        <p14:creationId xmlns:p14="http://schemas.microsoft.com/office/powerpoint/2010/main" val="2067208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Gruppen mener at myndighetene i størst mulig grad bør innføre tiltak på en slik måte at man kan evaluere tiltaket før det oppskaleres og iverksettes for alle, som for eksempel ved randomiserte forsøk eller kvasieksperimentelle forskningsdesign. Dette er i tråd med utredningsinstruksen hvis formål er å legge et godt grunnlag for beslutninger om statlige tiltak. Instruksen krever at forvaltningen skal beskrive problemet og drøfte konsekvensene av alternative tiltak før et tiltak eventuelt settes i verk. Myndighetene har ofte begrensede kunnskaper om konsekvensene av et tiltak. Derfor peker veilederen til instruksen på behovet for evalueringer når nye tiltak skal vurderes. Veilederen understreker at det i større grad bør brukes kunnskapsbasert design for utforming av nye tiltak, herunder å teste nye tiltak ved bruk av randomiserte forsøk før full utrullering.</a:t>
            </a:r>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Til tross for at en rekke tiltak ble iverksatt gjennom pandemien, ble få av dem innført slik at det var mulig å evaluere virkningen av tiltaket. Gruppen mener at en av årsakene til dette er at myndighetene har begrenset tradisjon for å gjøre slike forsøk i normaltid. Da er det ikke overraskende at man heller ikke får det til under en krise. Begrenset bruk av forsøk i normaltid kan skyldes at forvaltningen har lite kompetanse på disse metodene, i tillegg til at lovverket for å benytte slike metoder og de etiske vurderingene oppleves som kompliserte. </a:t>
            </a:r>
          </a:p>
          <a:p>
            <a:endParaRPr lang="en-US" dirty="0"/>
          </a:p>
          <a:p>
            <a:pPr>
              <a:lnSpc>
                <a:spcPct val="107000"/>
              </a:lnSpc>
              <a:spcAft>
                <a:spcPts val="800"/>
              </a:spcAft>
            </a:pPr>
            <a:r>
              <a:rPr lang="nb-NO" sz="1800" dirty="0">
                <a:effectLst/>
                <a:latin typeface="Times New Roman" panose="02020603050405020304" pitchFamily="18" charset="0"/>
                <a:ea typeface="Calibri" panose="020F0502020204030204" pitchFamily="34" charset="0"/>
                <a:cs typeface="Arial" panose="020B0604020202020204" pitchFamily="34" charset="0"/>
              </a:rPr>
              <a:t>Selv med en særlig hjemmel, vil det kunne oppleves som krevende å gjøre juridiske og etiske vurderinger ved bruk av </a:t>
            </a:r>
            <a:r>
              <a:rPr lang="nb-NO" sz="1800" dirty="0">
                <a:effectLst/>
                <a:latin typeface="Times New Roman" panose="02020603050405020304" pitchFamily="18" charset="0"/>
                <a:ea typeface="Times New Roman" panose="02020603050405020304" pitchFamily="18" charset="0"/>
                <a:cs typeface="Times New Roman" panose="02020603050405020304" pitchFamily="18" charset="0"/>
              </a:rPr>
              <a:t>randomiserte forsøk og kvasieksperimentelle forskningsdesign</a:t>
            </a:r>
            <a:r>
              <a:rPr lang="nb-NO" sz="1800" dirty="0">
                <a:effectLst/>
                <a:latin typeface="Times New Roman" panose="02020603050405020304" pitchFamily="18" charset="0"/>
                <a:ea typeface="Calibri" panose="020F0502020204030204" pitchFamily="34" charset="0"/>
                <a:cs typeface="Arial" panose="020B0604020202020204" pitchFamily="34" charset="0"/>
              </a:rPr>
              <a:t>. Vi mener derfor at det må vurderes å etablere et kompetansemiljø som kan gi veiledning og redusere usikkerheten knyttet til bruk av randomiserte og kvasieksperimentelle forsøk i norsk forvaltning. Et slikt kompetansemiljø kan få ansvaret for oppfølging av den nye hjemmelen om bruk av forsøk i forvaltningen, som vi foreslår lagt inn i forvaltningsloven. En mulighet er at Finansdepartementet styrker Direktoratet for forvaltning og økonomistyring (DFØ) sitt arbeid med oppfølging av utredningsinstruksen på dette punktet, og at </a:t>
            </a:r>
            <a:r>
              <a:rPr lang="nb-NO" sz="1800" dirty="0" err="1">
                <a:effectLst/>
                <a:latin typeface="Times New Roman" panose="02020603050405020304" pitchFamily="18" charset="0"/>
                <a:ea typeface="Calibri" panose="020F0502020204030204" pitchFamily="34" charset="0"/>
                <a:cs typeface="Arial" panose="020B0604020202020204" pitchFamily="34" charset="0"/>
              </a:rPr>
              <a:t>DFØs</a:t>
            </a:r>
            <a:r>
              <a:rPr lang="nb-NO" sz="1800" dirty="0">
                <a:effectLst/>
                <a:latin typeface="Times New Roman" panose="02020603050405020304" pitchFamily="18" charset="0"/>
                <a:ea typeface="Calibri" panose="020F0502020204030204" pitchFamily="34" charset="0"/>
                <a:cs typeface="Arial" panose="020B0604020202020204" pitchFamily="34" charset="0"/>
              </a:rPr>
              <a:t> ansvar bygges ut til å omfatte evaluering av tiltak i hele offentlig sektor, med særlig vekt på randomiserte forsøk.</a:t>
            </a:r>
          </a:p>
          <a:p>
            <a:pPr>
              <a:lnSpc>
                <a:spcPct val="107000"/>
              </a:lnSpc>
              <a:spcAft>
                <a:spcPts val="800"/>
              </a:spcAft>
            </a:pPr>
            <a:r>
              <a:rPr lang="nb-NO" sz="1800" dirty="0">
                <a:effectLst/>
                <a:latin typeface="Times New Roman" panose="02020603050405020304" pitchFamily="18" charset="0"/>
                <a:ea typeface="Calibri" panose="020F0502020204030204" pitchFamily="34" charset="0"/>
                <a:cs typeface="Arial" panose="020B0604020202020204" pitchFamily="34" charset="0"/>
              </a:rPr>
              <a:t>Kunnskapsdepartementet bør også vurdere å styrke forskningsrådets prioritering av forsknings- og innovasjonsprosjekter som inkluderer evaluering av tiltak ved bruk av eksperimentelt design, i samarbeid mellom forvaltningen og forskere.</a:t>
            </a:r>
          </a:p>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29</a:t>
            </a:fld>
            <a:endParaRPr lang="en-US"/>
          </a:p>
        </p:txBody>
      </p:sp>
    </p:spTree>
    <p:extLst>
      <p:ext uri="{BB962C8B-B14F-4D97-AF65-F5344CB8AC3E}">
        <p14:creationId xmlns:p14="http://schemas.microsoft.com/office/powerpoint/2010/main" val="18977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0" noProof="0" dirty="0">
                <a:latin typeface="+mn-lt"/>
              </a:rPr>
              <a:t>Eksempler: epidemier, akutt tilstrømning av mange flyktninger, ekstreme værforhold, ras, flom, dambrudd, fjellskred, akutt forurensning, terrorhandlinger, digitalt angrep, store eksplosjoner, atomulykker</a:t>
            </a:r>
          </a:p>
          <a:p>
            <a:endParaRPr lang="nb-NO"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7</a:t>
            </a:fld>
            <a:endParaRPr lang="en-US"/>
          </a:p>
        </p:txBody>
      </p:sp>
    </p:spTree>
    <p:extLst>
      <p:ext uri="{BB962C8B-B14F-4D97-AF65-F5344CB8AC3E}">
        <p14:creationId xmlns:p14="http://schemas.microsoft.com/office/powerpoint/2010/main" val="1378682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17</a:t>
            </a:fld>
            <a:endParaRPr lang="en-US"/>
          </a:p>
        </p:txBody>
      </p:sp>
    </p:spTree>
    <p:extLst>
      <p:ext uri="{BB962C8B-B14F-4D97-AF65-F5344CB8AC3E}">
        <p14:creationId xmlns:p14="http://schemas.microsoft.com/office/powerpoint/2010/main" val="824326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18</a:t>
            </a:fld>
            <a:endParaRPr lang="en-US"/>
          </a:p>
        </p:txBody>
      </p:sp>
    </p:spTree>
    <p:extLst>
      <p:ext uri="{BB962C8B-B14F-4D97-AF65-F5344CB8AC3E}">
        <p14:creationId xmlns:p14="http://schemas.microsoft.com/office/powerpoint/2010/main" val="1693292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19</a:t>
            </a:fld>
            <a:endParaRPr lang="en-US"/>
          </a:p>
        </p:txBody>
      </p:sp>
    </p:spTree>
    <p:extLst>
      <p:ext uri="{BB962C8B-B14F-4D97-AF65-F5344CB8AC3E}">
        <p14:creationId xmlns:p14="http://schemas.microsoft.com/office/powerpoint/2010/main" val="1857763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20</a:t>
            </a:fld>
            <a:endParaRPr lang="en-US"/>
          </a:p>
        </p:txBody>
      </p:sp>
    </p:spTree>
    <p:extLst>
      <p:ext uri="{BB962C8B-B14F-4D97-AF65-F5344CB8AC3E}">
        <p14:creationId xmlns:p14="http://schemas.microsoft.com/office/powerpoint/2010/main" val="2722153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Beredskapsregisteret Beredt C19 var et svært viktig verktøy for å håndtere pandemien, og det ble opprettet av Folkehelseinstituttet i samarbeid med Helsedirektoratet med hjemmel i helseberedskapsloven § 2-4. </a:t>
            </a:r>
          </a:p>
          <a:p>
            <a:r>
              <a:rPr lang="nb-NO" dirty="0"/>
              <a:t>Erfaringene er samtidig at lovgrunnlaget hadde svakheter, uklarheter og begrensninger som skapte forsinkelser eller hindringer i bruken av registeret. </a:t>
            </a:r>
          </a:p>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21</a:t>
            </a:fld>
            <a:endParaRPr lang="en-US"/>
          </a:p>
        </p:txBody>
      </p:sp>
    </p:spTree>
    <p:extLst>
      <p:ext uri="{BB962C8B-B14F-4D97-AF65-F5344CB8AC3E}">
        <p14:creationId xmlns:p14="http://schemas.microsoft.com/office/powerpoint/2010/main" val="408685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lvl="1">
              <a:buFont typeface="Calibri" panose="020F0502020204030204" pitchFamily="34" charset="0"/>
              <a:buChar char="‐"/>
            </a:pPr>
            <a:r>
              <a:rPr lang="nb-NO" dirty="0"/>
              <a:t>De etiske problemstillingene knyttet til helseforskning som benytter helseundersøkelser, administrative data eller andre registerdata som allerede er samlet inn, er ofte mindre kompliserte sammenlignet med studier som innebærer intervensjoner overfor deltakerne eller ny innsamling av helsedata</a:t>
            </a:r>
          </a:p>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22</a:t>
            </a:fld>
            <a:endParaRPr lang="en-US"/>
          </a:p>
        </p:txBody>
      </p:sp>
    </p:spTree>
    <p:extLst>
      <p:ext uri="{BB962C8B-B14F-4D97-AF65-F5344CB8AC3E}">
        <p14:creationId xmlns:p14="http://schemas.microsoft.com/office/powerpoint/2010/main" val="1583664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foreslår en rekke tiltak for at samfunnet skal være mer beredt til å bruke data for kunnskapsbaserte beslutninger ved neste krise. </a:t>
            </a:r>
          </a:p>
          <a:p>
            <a:r>
              <a:rPr lang="nb-NO" dirty="0"/>
              <a:t>Samtidig fremkommer det i drøftingen av disse tiltakene at dersom vi hadde hatt et bedre kunnskapssystem i normaltid, ville vi i større grad sett behovet for mange av disse tiltakene før koronapandemien inntraff og dermed vært mer beredt. </a:t>
            </a:r>
          </a:p>
          <a:p>
            <a:endParaRPr lang="en-US" dirty="0"/>
          </a:p>
        </p:txBody>
      </p:sp>
      <p:sp>
        <p:nvSpPr>
          <p:cNvPr id="4" name="Plassholder for lysbildenummer 3"/>
          <p:cNvSpPr>
            <a:spLocks noGrp="1"/>
          </p:cNvSpPr>
          <p:nvPr>
            <p:ph type="sldNum" sz="quarter" idx="5"/>
          </p:nvPr>
        </p:nvSpPr>
        <p:spPr/>
        <p:txBody>
          <a:bodyPr/>
          <a:lstStyle/>
          <a:p>
            <a:fld id="{535F799A-14AA-48CD-9AB8-B2ECAF8645C0}" type="slidenum">
              <a:rPr lang="en-US" smtClean="0"/>
              <a:t>28</a:t>
            </a:fld>
            <a:endParaRPr lang="en-US"/>
          </a:p>
        </p:txBody>
      </p:sp>
    </p:spTree>
    <p:extLst>
      <p:ext uri="{BB962C8B-B14F-4D97-AF65-F5344CB8AC3E}">
        <p14:creationId xmlns:p14="http://schemas.microsoft.com/office/powerpoint/2010/main" val="51167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nb-N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nb-NO"/>
          </a:p>
        </p:txBody>
      </p:sp>
      <p:sp>
        <p:nvSpPr>
          <p:cNvPr id="4" name="Date Placeholder 3"/>
          <p:cNvSpPr>
            <a:spLocks noGrp="1"/>
          </p:cNvSpPr>
          <p:nvPr>
            <p:ph type="dt" sz="half" idx="10"/>
          </p:nvPr>
        </p:nvSpPr>
        <p:spPr/>
        <p:txBody>
          <a:bodyPr/>
          <a:lstStyle/>
          <a:p>
            <a:fld id="{5D3C0C2A-DE2F-41EF-8549-5F6003628879}" type="datetimeFigureOut">
              <a:rPr lang="nb-NO" smtClean="0"/>
              <a:t>23.09.2022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2859737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5D3C0C2A-DE2F-41EF-8549-5F6003628879}" type="datetimeFigureOut">
              <a:rPr lang="nb-NO" smtClean="0"/>
              <a:t>23.09.2022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2885739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nb-N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5D3C0C2A-DE2F-41EF-8549-5F6003628879}" type="datetimeFigureOut">
              <a:rPr lang="nb-NO" smtClean="0"/>
              <a:t>23.09.2022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1631093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5D3C0C2A-DE2F-41EF-8549-5F6003628879}" type="datetimeFigureOut">
              <a:rPr lang="nb-NO" smtClean="0"/>
              <a:t>23.09.2022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401949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nb-N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3C0C2A-DE2F-41EF-8549-5F6003628879}" type="datetimeFigureOut">
              <a:rPr lang="nb-NO" smtClean="0"/>
              <a:t>23.09.2022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280632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Date Placeholder 4"/>
          <p:cNvSpPr>
            <a:spLocks noGrp="1"/>
          </p:cNvSpPr>
          <p:nvPr>
            <p:ph type="dt" sz="half" idx="10"/>
          </p:nvPr>
        </p:nvSpPr>
        <p:spPr/>
        <p:txBody>
          <a:bodyPr/>
          <a:lstStyle/>
          <a:p>
            <a:fld id="{5D3C0C2A-DE2F-41EF-8549-5F6003628879}" type="datetimeFigureOut">
              <a:rPr lang="nb-NO" smtClean="0"/>
              <a:t>23.09.2022</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87242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nb-N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7" name="Date Placeholder 6"/>
          <p:cNvSpPr>
            <a:spLocks noGrp="1"/>
          </p:cNvSpPr>
          <p:nvPr>
            <p:ph type="dt" sz="half" idx="10"/>
          </p:nvPr>
        </p:nvSpPr>
        <p:spPr/>
        <p:txBody>
          <a:bodyPr/>
          <a:lstStyle/>
          <a:p>
            <a:fld id="{5D3C0C2A-DE2F-41EF-8549-5F6003628879}" type="datetimeFigureOut">
              <a:rPr lang="nb-NO" smtClean="0"/>
              <a:t>23.09.2022</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215527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Date Placeholder 2"/>
          <p:cNvSpPr>
            <a:spLocks noGrp="1"/>
          </p:cNvSpPr>
          <p:nvPr>
            <p:ph type="dt" sz="half" idx="10"/>
          </p:nvPr>
        </p:nvSpPr>
        <p:spPr/>
        <p:txBody>
          <a:bodyPr/>
          <a:lstStyle/>
          <a:p>
            <a:fld id="{5D3C0C2A-DE2F-41EF-8549-5F6003628879}" type="datetimeFigureOut">
              <a:rPr lang="nb-NO" smtClean="0"/>
              <a:t>23.09.2022</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1563414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3C0C2A-DE2F-41EF-8549-5F6003628879}" type="datetimeFigureOut">
              <a:rPr lang="nb-NO" smtClean="0"/>
              <a:t>23.09.2022</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246705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nb-N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3C0C2A-DE2F-41EF-8549-5F6003628879}" type="datetimeFigureOut">
              <a:rPr lang="nb-NO" smtClean="0"/>
              <a:t>23.09.2022</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668332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nb-N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3C0C2A-DE2F-41EF-8549-5F6003628879}" type="datetimeFigureOut">
              <a:rPr lang="nb-NO" smtClean="0"/>
              <a:t>23.09.2022</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255BAA21-F285-44A5-A4A7-8A51785F5055}" type="slidenum">
              <a:rPr lang="nb-NO" smtClean="0"/>
              <a:t>‹#›</a:t>
            </a:fld>
            <a:endParaRPr lang="nb-NO"/>
          </a:p>
        </p:txBody>
      </p:sp>
    </p:spTree>
    <p:extLst>
      <p:ext uri="{BB962C8B-B14F-4D97-AF65-F5344CB8AC3E}">
        <p14:creationId xmlns:p14="http://schemas.microsoft.com/office/powerpoint/2010/main" val="4851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C0C2A-DE2F-41EF-8549-5F6003628879}" type="datetimeFigureOut">
              <a:rPr lang="nb-NO" smtClean="0"/>
              <a:t>23.09.2022</a:t>
            </a:fld>
            <a:endParaRPr lang="nb-N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BAA21-F285-44A5-A4A7-8A51785F5055}" type="slidenum">
              <a:rPr lang="nb-NO" smtClean="0"/>
              <a:t>‹#›</a:t>
            </a:fld>
            <a:endParaRPr lang="nb-NO"/>
          </a:p>
        </p:txBody>
      </p:sp>
    </p:spTree>
    <p:extLst>
      <p:ext uri="{BB962C8B-B14F-4D97-AF65-F5344CB8AC3E}">
        <p14:creationId xmlns:p14="http://schemas.microsoft.com/office/powerpoint/2010/main" val="2698916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regjeringen.no/no/aktuelt/krise/id2905068/"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regjeringen.no/no/aktuelt/krise/id2905068/"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9350" y="1814342"/>
            <a:ext cx="9144000" cy="2387600"/>
          </a:xfrm>
        </p:spPr>
        <p:txBody>
          <a:bodyPr>
            <a:normAutofit fontScale="90000"/>
          </a:bodyPr>
          <a:lstStyle/>
          <a:p>
            <a:r>
              <a:rPr lang="nb-NO" dirty="0" smtClean="0">
                <a:latin typeface="+mn-lt"/>
              </a:rPr>
              <a:t>Kunnskap i kriser:</a:t>
            </a:r>
            <a:br>
              <a:rPr lang="nb-NO" dirty="0" smtClean="0">
                <a:latin typeface="+mn-lt"/>
              </a:rPr>
            </a:br>
            <a:r>
              <a:rPr lang="nb-NO" sz="2700" dirty="0" smtClean="0">
                <a:latin typeface="+mn-lt"/>
              </a:rPr>
              <a:t>Effektiv og sikker infrastruktur for deling og bruk av </a:t>
            </a:r>
            <a:br>
              <a:rPr lang="nb-NO" sz="2700" dirty="0" smtClean="0">
                <a:latin typeface="+mn-lt"/>
              </a:rPr>
            </a:br>
            <a:r>
              <a:rPr lang="nb-NO" sz="2700" dirty="0" smtClean="0">
                <a:latin typeface="+mn-lt"/>
              </a:rPr>
              <a:t>relevant statistikk og data i kriser</a:t>
            </a:r>
            <a:br>
              <a:rPr lang="nb-NO" sz="2700" dirty="0" smtClean="0">
                <a:latin typeface="+mn-lt"/>
              </a:rPr>
            </a:br>
            <a:r>
              <a:rPr lang="nb-NO" sz="2700" dirty="0">
                <a:latin typeface="+mn-lt"/>
              </a:rPr>
              <a:t/>
            </a:r>
            <a:br>
              <a:rPr lang="nb-NO" sz="2700" dirty="0">
                <a:latin typeface="+mn-lt"/>
              </a:rPr>
            </a:br>
            <a:r>
              <a:rPr lang="nb-NO" sz="2700" dirty="0">
                <a:latin typeface="+mn-lt"/>
                <a:ea typeface="Calibri" panose="020F0502020204030204" pitchFamily="34" charset="0"/>
                <a:cs typeface="Arial" panose="020B0604020202020204" pitchFamily="34" charset="0"/>
              </a:rPr>
              <a:t>Juridiske og etiske problemstillinger</a:t>
            </a:r>
            <a:r>
              <a:rPr lang="nb-NO" sz="2700" dirty="0" smtClean="0">
                <a:latin typeface="+mn-lt"/>
                <a:ea typeface="Calibri" panose="020F0502020204030204" pitchFamily="34" charset="0"/>
                <a:cs typeface="Arial" panose="020B0604020202020204" pitchFamily="34" charset="0"/>
              </a:rPr>
              <a:t>: Innsamling</a:t>
            </a:r>
            <a:r>
              <a:rPr lang="nb-NO" sz="2700" dirty="0">
                <a:latin typeface="+mn-lt"/>
                <a:ea typeface="Calibri" panose="020F0502020204030204" pitchFamily="34" charset="0"/>
                <a:cs typeface="Arial" panose="020B0604020202020204" pitchFamily="34" charset="0"/>
              </a:rPr>
              <a:t>, </a:t>
            </a:r>
            <a:r>
              <a:rPr lang="nb-NO" sz="2700" dirty="0" smtClean="0">
                <a:latin typeface="+mn-lt"/>
                <a:ea typeface="Calibri" panose="020F0502020204030204" pitchFamily="34" charset="0"/>
                <a:cs typeface="Arial" panose="020B0604020202020204" pitchFamily="34" charset="0"/>
              </a:rPr>
              <a:t>deling </a:t>
            </a:r>
            <a:r>
              <a:rPr lang="nb-NO" sz="2700" dirty="0">
                <a:latin typeface="+mn-lt"/>
                <a:ea typeface="Calibri" panose="020F0502020204030204" pitchFamily="34" charset="0"/>
                <a:cs typeface="Arial" panose="020B0604020202020204" pitchFamily="34" charset="0"/>
              </a:rPr>
              <a:t>og </a:t>
            </a:r>
            <a:r>
              <a:rPr lang="nb-NO" sz="2700" dirty="0" smtClean="0">
                <a:latin typeface="+mn-lt"/>
                <a:ea typeface="Calibri" panose="020F0502020204030204" pitchFamily="34" charset="0"/>
                <a:cs typeface="Arial" panose="020B0604020202020204" pitchFamily="34" charset="0"/>
              </a:rPr>
              <a:t>bruk</a:t>
            </a:r>
            <a:br>
              <a:rPr lang="nb-NO" sz="2700" dirty="0" smtClean="0">
                <a:latin typeface="+mn-lt"/>
                <a:ea typeface="Calibri" panose="020F0502020204030204" pitchFamily="34" charset="0"/>
                <a:cs typeface="Arial" panose="020B0604020202020204" pitchFamily="34" charset="0"/>
              </a:rPr>
            </a:br>
            <a:r>
              <a:rPr lang="nb-NO" sz="2700" dirty="0" smtClean="0">
                <a:latin typeface="+mn-lt"/>
                <a:ea typeface="Calibri" panose="020F0502020204030204" pitchFamily="34" charset="0"/>
                <a:cs typeface="Arial" panose="020B0604020202020204" pitchFamily="34" charset="0"/>
              </a:rPr>
              <a:t> </a:t>
            </a:r>
            <a:r>
              <a:rPr lang="nb-NO" sz="2700" dirty="0">
                <a:latin typeface="+mn-lt"/>
                <a:ea typeface="Calibri" panose="020F0502020204030204" pitchFamily="34" charset="0"/>
                <a:cs typeface="Arial" panose="020B0604020202020204" pitchFamily="34" charset="0"/>
              </a:rPr>
              <a:t>av data, samt bruk av randomiserte forsøk, i kriser</a:t>
            </a:r>
            <a:endParaRPr lang="nb-NO" sz="2700" dirty="0">
              <a:latin typeface="+mn-lt"/>
            </a:endParaRPr>
          </a:p>
        </p:txBody>
      </p:sp>
    </p:spTree>
    <p:extLst>
      <p:ext uri="{BB962C8B-B14F-4D97-AF65-F5344CB8AC3E}">
        <p14:creationId xmlns:p14="http://schemas.microsoft.com/office/powerpoint/2010/main" val="866097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Etableringen av et beredskapsregister</a:t>
            </a:r>
            <a:endParaRPr lang="nb-NO" dirty="0"/>
          </a:p>
        </p:txBody>
      </p:sp>
      <p:sp>
        <p:nvSpPr>
          <p:cNvPr id="3" name="Plassholder for innhold 2"/>
          <p:cNvSpPr>
            <a:spLocks noGrp="1"/>
          </p:cNvSpPr>
          <p:nvPr>
            <p:ph idx="1"/>
          </p:nvPr>
        </p:nvSpPr>
        <p:spPr/>
        <p:txBody>
          <a:bodyPr>
            <a:normAutofit fontScale="62500" lnSpcReduction="20000"/>
          </a:bodyPr>
          <a:lstStyle/>
          <a:p>
            <a:r>
              <a:rPr lang="nb-NO" dirty="0" smtClean="0"/>
              <a:t>Grunnlagsarbeidet for smittedata hadde pågått en stund og MSIS </a:t>
            </a:r>
            <a:r>
              <a:rPr lang="nb-NO" dirty="0" err="1" smtClean="0"/>
              <a:t>forskriften</a:t>
            </a:r>
            <a:r>
              <a:rPr lang="nb-NO" dirty="0" smtClean="0"/>
              <a:t> ble fastsatt 1.januar 2020</a:t>
            </a:r>
          </a:p>
          <a:p>
            <a:r>
              <a:rPr lang="nb-NO" dirty="0" smtClean="0"/>
              <a:t>Prosjektgruppen for Beredt C19 startet i andre halvdel av mars 2020</a:t>
            </a:r>
          </a:p>
          <a:p>
            <a:pPr lvl="1"/>
            <a:r>
              <a:rPr lang="nb-NO" dirty="0" smtClean="0"/>
              <a:t>Bruke helseberedskapsloven og etablere et register (ikke gjort før)</a:t>
            </a:r>
          </a:p>
          <a:p>
            <a:pPr lvl="1"/>
            <a:r>
              <a:rPr lang="nb-NO" dirty="0" smtClean="0"/>
              <a:t>Få så nok da hvor omfattende det skulle bli</a:t>
            </a:r>
          </a:p>
          <a:p>
            <a:r>
              <a:rPr lang="nb-NO" dirty="0" smtClean="0"/>
              <a:t>Våren 2020: kun MSIS og EPJ, ingen data å koble dette med</a:t>
            </a:r>
          </a:p>
          <a:p>
            <a:pPr lvl="1"/>
            <a:r>
              <a:rPr lang="nb-NO" dirty="0" smtClean="0"/>
              <a:t>Paradoksalt fordi disse andre dataene er «standard hyllevare»</a:t>
            </a:r>
          </a:p>
          <a:p>
            <a:pPr lvl="1"/>
            <a:r>
              <a:rPr lang="nb-NO" dirty="0" smtClean="0"/>
              <a:t>Eks: AA-registeret (august 2020), folkeregisteret (oktober 2020), SSB (februar 2021)</a:t>
            </a:r>
          </a:p>
          <a:p>
            <a:r>
              <a:rPr lang="nb-NO" dirty="0" smtClean="0"/>
              <a:t>Hvorfor tok det tid?</a:t>
            </a:r>
          </a:p>
          <a:p>
            <a:pPr lvl="1"/>
            <a:r>
              <a:rPr lang="nb-NO" dirty="0" smtClean="0"/>
              <a:t>Omstendelig arbeid med tillatelser, liten prosjektgruppe, juridisk upløyd mark</a:t>
            </a:r>
          </a:p>
          <a:p>
            <a:r>
              <a:rPr lang="nb-NO" dirty="0" smtClean="0"/>
              <a:t>Kommunale data fra smittesporingsarbeidet ble forespurt oktober 2020 men data begynte først å komme august 2021 og ikke fra alle kommuner</a:t>
            </a:r>
          </a:p>
          <a:p>
            <a:r>
              <a:rPr lang="nb-NO" dirty="0" smtClean="0"/>
              <a:t>Tidlig valg om å bruke </a:t>
            </a:r>
            <a:r>
              <a:rPr lang="nb-NO" dirty="0" err="1" smtClean="0"/>
              <a:t>FHIs</a:t>
            </a:r>
            <a:r>
              <a:rPr lang="nb-NO" dirty="0" smtClean="0"/>
              <a:t> interne infrastruktur, hvor man senere ble en praktisk begrensning. Annen infrastruktur var tilgjengelig (eks. TSD) men valget var gjort</a:t>
            </a:r>
          </a:p>
          <a:p>
            <a:r>
              <a:rPr lang="nb-NO" dirty="0" smtClean="0"/>
              <a:t>Kun </a:t>
            </a:r>
            <a:r>
              <a:rPr lang="nb-NO" dirty="0" err="1" smtClean="0"/>
              <a:t>FHIs</a:t>
            </a:r>
            <a:r>
              <a:rPr lang="nb-NO" dirty="0" smtClean="0"/>
              <a:t> analytikere fikk tilgang. Begrenset tilgang på personell og skapte behov for mange nyansettelser</a:t>
            </a:r>
          </a:p>
        </p:txBody>
      </p:sp>
    </p:spTree>
    <p:extLst>
      <p:ext uri="{BB962C8B-B14F-4D97-AF65-F5344CB8AC3E}">
        <p14:creationId xmlns:p14="http://schemas.microsoft.com/office/powerpoint/2010/main" val="2593035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R-tallet</a:t>
            </a:r>
            <a:endParaRPr lang="nb-NO" dirty="0"/>
          </a:p>
        </p:txBody>
      </p:sp>
      <p:sp>
        <p:nvSpPr>
          <p:cNvPr id="3" name="Plassholder for innhold 2"/>
          <p:cNvSpPr>
            <a:spLocks noGrp="1"/>
          </p:cNvSpPr>
          <p:nvPr>
            <p:ph idx="1"/>
          </p:nvPr>
        </p:nvSpPr>
        <p:spPr/>
        <p:txBody>
          <a:bodyPr>
            <a:normAutofit/>
          </a:bodyPr>
          <a:lstStyle/>
          <a:p>
            <a:r>
              <a:rPr lang="nb-NO" dirty="0" smtClean="0"/>
              <a:t>Omfattende modelleringsarbeid som sprang ut av et pågående  samarbeid «</a:t>
            </a:r>
            <a:r>
              <a:rPr lang="nb-NO" dirty="0" err="1" smtClean="0"/>
              <a:t>BigInsight</a:t>
            </a:r>
            <a:r>
              <a:rPr lang="nb-NO" dirty="0" smtClean="0"/>
              <a:t>» mellom UIO, FHI, Norsk Regnesentral og Telenor</a:t>
            </a:r>
          </a:p>
          <a:p>
            <a:pPr lvl="1"/>
            <a:r>
              <a:rPr lang="nb-NO" dirty="0" smtClean="0"/>
              <a:t>Data fra en rekke kilder</a:t>
            </a:r>
          </a:p>
          <a:p>
            <a:pPr lvl="1"/>
            <a:r>
              <a:rPr lang="nb-NO" dirty="0" smtClean="0"/>
              <a:t>Stort behov for datakraft – ble raskt dekket ved USIT</a:t>
            </a:r>
          </a:p>
          <a:p>
            <a:pPr lvl="1"/>
            <a:r>
              <a:rPr lang="nb-NO" dirty="0" smtClean="0"/>
              <a:t>Ønske om involvere flere miljøer – men stor usikkerhet om muligheter for deling av aggregerte data</a:t>
            </a:r>
          </a:p>
          <a:p>
            <a:pPr lvl="1"/>
            <a:r>
              <a:rPr lang="nb-NO" dirty="0" smtClean="0"/>
              <a:t>Peker på mangelfulle mål for sykdomsprevalens. </a:t>
            </a:r>
          </a:p>
          <a:p>
            <a:pPr lvl="2"/>
            <a:r>
              <a:rPr lang="nb-NO" dirty="0" smtClean="0"/>
              <a:t>Ble gjort mye arbeid men det fantes ulike hensyn og ikke alle ble oppfylt like godt</a:t>
            </a:r>
          </a:p>
          <a:p>
            <a:pPr lvl="2"/>
            <a:r>
              <a:rPr lang="nb-NO" dirty="0" smtClean="0"/>
              <a:t>Finnes trolig muligheter som ikke ble benyttet og som bør utredes/vurderes</a:t>
            </a:r>
          </a:p>
          <a:p>
            <a:endParaRPr lang="nb-NO" dirty="0" smtClean="0"/>
          </a:p>
          <a:p>
            <a:pPr lvl="1"/>
            <a:endParaRPr lang="nb-NO" dirty="0"/>
          </a:p>
        </p:txBody>
      </p:sp>
    </p:spTree>
    <p:extLst>
      <p:ext uri="{BB962C8B-B14F-4D97-AF65-F5344CB8AC3E}">
        <p14:creationId xmlns:p14="http://schemas.microsoft.com/office/powerpoint/2010/main" val="3554592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Arbeidsmarked/økonomi</a:t>
            </a:r>
            <a:endParaRPr lang="nb-NO" dirty="0"/>
          </a:p>
        </p:txBody>
      </p:sp>
      <p:sp>
        <p:nvSpPr>
          <p:cNvPr id="3" name="Plassholder for innhold 2"/>
          <p:cNvSpPr>
            <a:spLocks noGrp="1"/>
          </p:cNvSpPr>
          <p:nvPr>
            <p:ph idx="1"/>
          </p:nvPr>
        </p:nvSpPr>
        <p:spPr/>
        <p:txBody>
          <a:bodyPr/>
          <a:lstStyle/>
          <a:p>
            <a:r>
              <a:rPr lang="nb-NO" dirty="0" smtClean="0"/>
              <a:t>SSB</a:t>
            </a:r>
          </a:p>
          <a:p>
            <a:pPr lvl="1"/>
            <a:r>
              <a:rPr lang="nb-NO" dirty="0" smtClean="0"/>
              <a:t>Tok i bruk en del nye (eller lite brukte) datakilder for å nærme seg sanntidsdata</a:t>
            </a:r>
          </a:p>
          <a:p>
            <a:pPr lvl="2"/>
            <a:r>
              <a:rPr lang="nb-NO" dirty="0" smtClean="0"/>
              <a:t>Transaksjonsdata (handel med kort)</a:t>
            </a:r>
          </a:p>
          <a:p>
            <a:r>
              <a:rPr lang="nb-NO" dirty="0" err="1" smtClean="0"/>
              <a:t>Frischsenteret</a:t>
            </a:r>
            <a:r>
              <a:rPr lang="nb-NO" dirty="0" smtClean="0"/>
              <a:t>/SSB/NAV</a:t>
            </a:r>
          </a:p>
          <a:p>
            <a:pPr lvl="1"/>
            <a:r>
              <a:rPr lang="nb-NO" dirty="0" smtClean="0"/>
              <a:t>Studerte ledighet ved hjelp av dagpengesøknader og etter hvert meldekort, koblet med eldre registerdata</a:t>
            </a:r>
          </a:p>
          <a:p>
            <a:pPr lvl="1"/>
            <a:r>
              <a:rPr lang="nb-NO" dirty="0" smtClean="0"/>
              <a:t>Formål: Forskning</a:t>
            </a:r>
          </a:p>
          <a:p>
            <a:pPr lvl="1"/>
            <a:r>
              <a:rPr lang="nb-NO" dirty="0" smtClean="0"/>
              <a:t>Usedvanlig rask saksbehandling og utlevering, men ingen automatisering for å holde det oppdatert over tid</a:t>
            </a:r>
          </a:p>
          <a:p>
            <a:pPr lvl="1"/>
            <a:r>
              <a:rPr lang="nb-NO" dirty="0" smtClean="0"/>
              <a:t>Dugnadsbasert</a:t>
            </a:r>
            <a:endParaRPr lang="nb-NO" dirty="0"/>
          </a:p>
        </p:txBody>
      </p:sp>
    </p:spTree>
    <p:extLst>
      <p:ext uri="{BB962C8B-B14F-4D97-AF65-F5344CB8AC3E}">
        <p14:creationId xmlns:p14="http://schemas.microsoft.com/office/powerpoint/2010/main" val="1997276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Hvorfor vet vi så lite om effekter av </a:t>
            </a:r>
            <a:r>
              <a:rPr lang="nb-NO" dirty="0" err="1" smtClean="0"/>
              <a:t>smiteverntiltak</a:t>
            </a:r>
            <a:r>
              <a:rPr lang="nb-NO" dirty="0"/>
              <a:t>?</a:t>
            </a:r>
          </a:p>
        </p:txBody>
      </p:sp>
      <p:sp>
        <p:nvSpPr>
          <p:cNvPr id="3" name="Plassholder for innhold 2"/>
          <p:cNvSpPr>
            <a:spLocks noGrp="1"/>
          </p:cNvSpPr>
          <p:nvPr>
            <p:ph idx="1"/>
          </p:nvPr>
        </p:nvSpPr>
        <p:spPr/>
        <p:txBody>
          <a:bodyPr>
            <a:normAutofit/>
          </a:bodyPr>
          <a:lstStyle/>
          <a:p>
            <a:r>
              <a:rPr lang="nb-NO" dirty="0" smtClean="0"/>
              <a:t>Flere gode grunner:</a:t>
            </a:r>
          </a:p>
          <a:p>
            <a:pPr lvl="1"/>
            <a:r>
              <a:rPr lang="nb-NO" dirty="0"/>
              <a:t>Både viruset og omfanget av testing har endret seg i flere omganger. </a:t>
            </a:r>
          </a:p>
          <a:p>
            <a:pPr lvl="1"/>
            <a:r>
              <a:rPr lang="nb-NO" dirty="0"/>
              <a:t>Smitteverntiltakene benyttes sjelden enkeltvis, men inngår i komplekse tiltakspakker. </a:t>
            </a:r>
          </a:p>
          <a:p>
            <a:pPr lvl="1"/>
            <a:r>
              <a:rPr lang="nb-NO" dirty="0"/>
              <a:t>Smitteverntiltakene virker trolig både direkte («munnbind hindrer bruker å smitte andre») og indirekte («å se andre med munnbind gjør at man selv endrer atferd»). </a:t>
            </a:r>
          </a:p>
          <a:p>
            <a:pPr lvl="1"/>
            <a:r>
              <a:rPr lang="nb-NO" dirty="0"/>
              <a:t>I fravær av smitteverntiltak, ville folks atferd uansett endret seg som følge av selvregulering. </a:t>
            </a:r>
          </a:p>
          <a:p>
            <a:pPr lvl="1"/>
            <a:r>
              <a:rPr lang="nb-NO" dirty="0"/>
              <a:t>Mange mulige virkninger er vanskelige å kvantifisere («velferd»).</a:t>
            </a:r>
          </a:p>
          <a:p>
            <a:endParaRPr lang="nb-NO" dirty="0"/>
          </a:p>
        </p:txBody>
      </p:sp>
    </p:spTree>
    <p:extLst>
      <p:ext uri="{BB962C8B-B14F-4D97-AF65-F5344CB8AC3E}">
        <p14:creationId xmlns:p14="http://schemas.microsoft.com/office/powerpoint/2010/main" val="327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Hvorfor vet vi så lite om effekter av </a:t>
            </a:r>
            <a:r>
              <a:rPr lang="nb-NO" dirty="0" err="1"/>
              <a:t>smiteverntiltak</a:t>
            </a:r>
            <a:r>
              <a:rPr lang="nb-NO" dirty="0"/>
              <a:t>?</a:t>
            </a:r>
          </a:p>
        </p:txBody>
      </p:sp>
      <p:sp>
        <p:nvSpPr>
          <p:cNvPr id="3" name="Plassholder for innhold 2"/>
          <p:cNvSpPr>
            <a:spLocks noGrp="1"/>
          </p:cNvSpPr>
          <p:nvPr>
            <p:ph idx="1"/>
          </p:nvPr>
        </p:nvSpPr>
        <p:spPr/>
        <p:txBody>
          <a:bodyPr/>
          <a:lstStyle/>
          <a:p>
            <a:r>
              <a:rPr lang="nb-NO" dirty="0" smtClean="0"/>
              <a:t>Men også noen mindre gode</a:t>
            </a:r>
          </a:p>
          <a:p>
            <a:pPr lvl="1"/>
            <a:r>
              <a:rPr lang="nb-NO" dirty="0" smtClean="0"/>
              <a:t>Nødvendige data fantes (et stykke på vei) men ikke samlet</a:t>
            </a:r>
          </a:p>
          <a:p>
            <a:pPr lvl="2"/>
            <a:r>
              <a:rPr lang="nb-NO" dirty="0" smtClean="0"/>
              <a:t>Stengte skoler, smitte/innleggelser for familiemedlemmer, kolleger m.m.</a:t>
            </a:r>
          </a:p>
          <a:p>
            <a:pPr lvl="1"/>
            <a:r>
              <a:rPr lang="nb-NO" dirty="0" smtClean="0"/>
              <a:t>Randomiserte forsøk ble brukt for lite – og gjort for vanskelig</a:t>
            </a:r>
          </a:p>
          <a:p>
            <a:pPr lvl="1"/>
            <a:endParaRPr lang="nb-NO" dirty="0"/>
          </a:p>
        </p:txBody>
      </p:sp>
    </p:spTree>
    <p:extLst>
      <p:ext uri="{BB962C8B-B14F-4D97-AF65-F5344CB8AC3E}">
        <p14:creationId xmlns:p14="http://schemas.microsoft.com/office/powerpoint/2010/main" val="547033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Bruk av randomiserte forsøk. Eksempel</a:t>
            </a:r>
            <a:endParaRPr lang="nb-NO" dirty="0"/>
          </a:p>
        </p:txBody>
      </p:sp>
      <p:sp>
        <p:nvSpPr>
          <p:cNvPr id="3" name="Content Placeholder 2"/>
          <p:cNvSpPr>
            <a:spLocks noGrp="1"/>
          </p:cNvSpPr>
          <p:nvPr>
            <p:ph idx="1"/>
          </p:nvPr>
        </p:nvSpPr>
        <p:spPr/>
        <p:txBody>
          <a:bodyPr/>
          <a:lstStyle/>
          <a:p>
            <a:r>
              <a:rPr lang="nb-NO" dirty="0" smtClean="0"/>
              <a:t>FHI ønsket å gjøre et randomisert forsøk med å installere luftrensere i klasserom</a:t>
            </a:r>
          </a:p>
          <a:p>
            <a:pPr lvl="1"/>
            <a:r>
              <a:rPr lang="nb-NO" dirty="0" smtClean="0"/>
              <a:t>Søkte REK. «Først studere skoleutfall, senere også koble til data for smitte»</a:t>
            </a:r>
          </a:p>
          <a:p>
            <a:pPr lvl="1"/>
            <a:r>
              <a:rPr lang="nb-NO" dirty="0" smtClean="0"/>
              <a:t>REK krevde samtykke fordi det var helseforskning (koronasmitte)</a:t>
            </a:r>
          </a:p>
          <a:p>
            <a:pPr lvl="1"/>
            <a:r>
              <a:rPr lang="nb-NO" dirty="0" smtClean="0"/>
              <a:t>Samtykke gjør det i praksis umulig</a:t>
            </a:r>
          </a:p>
          <a:p>
            <a:r>
              <a:rPr lang="nb-NO" dirty="0" smtClean="0"/>
              <a:t>Hadde de i stedet kun startet med skoleutfall ville de ikke behøvd å spørre REK</a:t>
            </a:r>
          </a:p>
          <a:p>
            <a:pPr lvl="1"/>
            <a:r>
              <a:rPr lang="nb-NO" dirty="0" smtClean="0"/>
              <a:t>Deretter søkt REK om å koble til smittedata. Uten samtykke. </a:t>
            </a:r>
            <a:endParaRPr lang="nb-NO" dirty="0"/>
          </a:p>
        </p:txBody>
      </p:sp>
    </p:spTree>
    <p:extLst>
      <p:ext uri="{BB962C8B-B14F-4D97-AF65-F5344CB8AC3E}">
        <p14:creationId xmlns:p14="http://schemas.microsoft.com/office/powerpoint/2010/main" val="2088764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Noen </a:t>
            </a:r>
            <a:r>
              <a:rPr lang="nb-NO" dirty="0" smtClean="0"/>
              <a:t>refleksjoner</a:t>
            </a:r>
            <a:endParaRPr lang="nb-NO" dirty="0"/>
          </a:p>
        </p:txBody>
      </p:sp>
      <p:sp>
        <p:nvSpPr>
          <p:cNvPr id="3" name="Plassholder for innhold 2"/>
          <p:cNvSpPr>
            <a:spLocks noGrp="1"/>
          </p:cNvSpPr>
          <p:nvPr>
            <p:ph idx="1"/>
          </p:nvPr>
        </p:nvSpPr>
        <p:spPr/>
        <p:txBody>
          <a:bodyPr>
            <a:normAutofit fontScale="85000" lnSpcReduction="20000"/>
          </a:bodyPr>
          <a:lstStyle/>
          <a:p>
            <a:r>
              <a:rPr lang="nb-NO" dirty="0" smtClean="0"/>
              <a:t>Flere flaskehalser kunne vært løst</a:t>
            </a:r>
          </a:p>
          <a:p>
            <a:pPr lvl="1"/>
            <a:r>
              <a:rPr lang="nb-NO" dirty="0" smtClean="0"/>
              <a:t>Mange datakilder kunne vært inkludert i Beredt C19 langt </a:t>
            </a:r>
            <a:r>
              <a:rPr lang="nb-NO" dirty="0" smtClean="0"/>
              <a:t>raskere</a:t>
            </a:r>
            <a:endParaRPr lang="nb-NO" dirty="0" smtClean="0"/>
          </a:p>
          <a:p>
            <a:pPr lvl="1"/>
            <a:r>
              <a:rPr lang="nb-NO" dirty="0" smtClean="0"/>
              <a:t>Det fantes mye kvalifisert personell, f.eks. i forskningsmiljøene, som kunne vært «rekvirert» og gitt raskere responstid – og kanskje også færre strukturelle problemer på sikt</a:t>
            </a:r>
          </a:p>
          <a:p>
            <a:pPr lvl="1"/>
            <a:r>
              <a:rPr lang="nb-NO" dirty="0" smtClean="0"/>
              <a:t>Teknisk infrastruktur fantes – men kunne vært brukt bedre</a:t>
            </a:r>
          </a:p>
          <a:p>
            <a:pPr lvl="1"/>
            <a:r>
              <a:rPr lang="nb-NO" dirty="0" smtClean="0"/>
              <a:t>Data kunne vært delt – men usikkerhet (og sikkert tidspress) legger en stopper på det</a:t>
            </a:r>
          </a:p>
          <a:p>
            <a:r>
              <a:rPr lang="nb-NO" dirty="0" smtClean="0"/>
              <a:t>Sanntidsdata kunne vært brukt bedre</a:t>
            </a:r>
          </a:p>
          <a:p>
            <a:pPr lvl="1"/>
            <a:r>
              <a:rPr lang="nb-NO" dirty="0" smtClean="0"/>
              <a:t>Infrastruktur, f.eks. for helsedata</a:t>
            </a:r>
          </a:p>
          <a:p>
            <a:pPr lvl="1"/>
            <a:r>
              <a:rPr lang="nb-NO" dirty="0" smtClean="0"/>
              <a:t>Mange lite brukte datakilder (mobil, betalinger, bompenger, kollektivreiser)</a:t>
            </a:r>
          </a:p>
          <a:p>
            <a:pPr lvl="2"/>
            <a:r>
              <a:rPr lang="nb-NO" dirty="0" smtClean="0"/>
              <a:t>Behov for mer kunnskap og erfaring, kanskje også en del investeringer</a:t>
            </a:r>
          </a:p>
          <a:p>
            <a:pPr lvl="1"/>
            <a:r>
              <a:rPr lang="nb-NO" dirty="0" smtClean="0"/>
              <a:t>Også her noen mulige </a:t>
            </a:r>
            <a:r>
              <a:rPr lang="nb-NO" dirty="0" err="1" smtClean="0"/>
              <a:t>lavthengende</a:t>
            </a:r>
            <a:r>
              <a:rPr lang="nb-NO" dirty="0" smtClean="0"/>
              <a:t> frukter:</a:t>
            </a:r>
          </a:p>
          <a:p>
            <a:pPr lvl="2"/>
            <a:r>
              <a:rPr lang="nb-NO" dirty="0" err="1" smtClean="0"/>
              <a:t>Statistikkforskriften</a:t>
            </a:r>
            <a:endParaRPr lang="nb-NO" dirty="0" smtClean="0"/>
          </a:p>
          <a:p>
            <a:pPr lvl="2"/>
            <a:r>
              <a:rPr lang="nb-NO" dirty="0" smtClean="0"/>
              <a:t>Stimulere til økt forskning</a:t>
            </a:r>
          </a:p>
          <a:p>
            <a:r>
              <a:rPr lang="nb-NO" dirty="0" smtClean="0"/>
              <a:t>…ikke bare behov for mer penger, mye handler om forberedelse og planlegging – og det å bruke ressursene vi allerede ha effektivt</a:t>
            </a:r>
          </a:p>
        </p:txBody>
      </p:sp>
    </p:spTree>
    <p:extLst>
      <p:ext uri="{BB962C8B-B14F-4D97-AF65-F5344CB8AC3E}">
        <p14:creationId xmlns:p14="http://schemas.microsoft.com/office/powerpoint/2010/main" val="14475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57F2BB-B5DA-4C21-BADA-F34CBB2F212A}"/>
              </a:ext>
            </a:extLst>
          </p:cNvPr>
          <p:cNvSpPr>
            <a:spLocks noGrp="1"/>
          </p:cNvSpPr>
          <p:nvPr>
            <p:ph type="title"/>
          </p:nvPr>
        </p:nvSpPr>
        <p:spPr/>
        <p:txBody>
          <a:bodyPr>
            <a:normAutofit/>
          </a:bodyPr>
          <a:lstStyle/>
          <a:p>
            <a:r>
              <a:rPr lang="nb-NO" sz="3600" b="0" noProof="0" dirty="0">
                <a:latin typeface="+mn-lt"/>
              </a:rPr>
              <a:t>Koronapandemien som stresstest</a:t>
            </a:r>
          </a:p>
        </p:txBody>
      </p:sp>
      <p:sp>
        <p:nvSpPr>
          <p:cNvPr id="3" name="Plassholder for innhold 2">
            <a:extLst>
              <a:ext uri="{FF2B5EF4-FFF2-40B4-BE49-F238E27FC236}">
                <a16:creationId xmlns:a16="http://schemas.microsoft.com/office/drawing/2014/main" id="{9E83B95F-232C-49E8-94CA-329E72585B34}"/>
              </a:ext>
            </a:extLst>
          </p:cNvPr>
          <p:cNvSpPr>
            <a:spLocks noGrp="1"/>
          </p:cNvSpPr>
          <p:nvPr>
            <p:ph idx="1"/>
          </p:nvPr>
        </p:nvSpPr>
        <p:spPr/>
        <p:txBody>
          <a:bodyPr>
            <a:normAutofit lnSpcReduction="10000"/>
          </a:bodyPr>
          <a:lstStyle/>
          <a:p>
            <a:r>
              <a:rPr lang="nb-NO" b="0" noProof="0" dirty="0">
                <a:latin typeface="+mn-lt"/>
              </a:rPr>
              <a:t>Koronapandemien ble en stresstest på hvordan myndighetene kan bruke data for å ta kunnskapsbaserte beslutninger </a:t>
            </a:r>
          </a:p>
          <a:p>
            <a:r>
              <a:rPr lang="nb-NO" b="0" noProof="0" dirty="0">
                <a:latin typeface="+mn-lt"/>
              </a:rPr>
              <a:t>Hjemmelen i helseberedskapsloven §2-4 fra 2018 ble svært viktige</a:t>
            </a:r>
          </a:p>
          <a:p>
            <a:r>
              <a:rPr lang="nb-NO" b="0" noProof="0" dirty="0">
                <a:latin typeface="+mn-lt"/>
              </a:rPr>
              <a:t>Men stresstesten avdekket også mange utfordringer</a:t>
            </a:r>
          </a:p>
          <a:p>
            <a:pPr lvl="1">
              <a:buFont typeface="Calibri" panose="020F0502020204030204" pitchFamily="34" charset="0"/>
              <a:buChar char="‐"/>
            </a:pPr>
            <a:r>
              <a:rPr lang="nb-NO" b="0" noProof="0" dirty="0">
                <a:latin typeface="+mn-lt"/>
              </a:rPr>
              <a:t>Det tok ofte lang tid å avklare tolkninger i lovverket og etiske problemstillinger før data kunne innhentes og kobles </a:t>
            </a:r>
          </a:p>
          <a:p>
            <a:pPr lvl="1">
              <a:buFont typeface="Calibri" panose="020F0502020204030204" pitchFamily="34" charset="0"/>
              <a:buChar char="‐"/>
            </a:pPr>
            <a:r>
              <a:rPr lang="nb-NO" b="0" noProof="0" dirty="0">
                <a:latin typeface="+mn-lt"/>
              </a:rPr>
              <a:t>Det var flere tilfeller hvor data som kunne ha gitt myndighetene viktig styringsinformasjon, ikke kunne deles </a:t>
            </a:r>
          </a:p>
          <a:p>
            <a:pPr lvl="1">
              <a:buFont typeface="Calibri" panose="020F0502020204030204" pitchFamily="34" charset="0"/>
              <a:buChar char="‐"/>
            </a:pPr>
            <a:r>
              <a:rPr lang="nb-NO" b="1" noProof="0" dirty="0">
                <a:latin typeface="+mn-lt"/>
              </a:rPr>
              <a:t>Flere tilfeller hvor forvaltningen ikke benyttet seg av analysekompetansen hos forskere ved universiteter og forskningsinstitusjoner fordi det var vanskelig å dele data</a:t>
            </a:r>
            <a:r>
              <a:rPr lang="nb-NO" b="0" noProof="0" dirty="0">
                <a:latin typeface="+mn-lt"/>
              </a:rPr>
              <a:t> </a:t>
            </a:r>
          </a:p>
        </p:txBody>
      </p:sp>
    </p:spTree>
    <p:extLst>
      <p:ext uri="{BB962C8B-B14F-4D97-AF65-F5344CB8AC3E}">
        <p14:creationId xmlns:p14="http://schemas.microsoft.com/office/powerpoint/2010/main" val="1318553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57F2BB-B5DA-4C21-BADA-F34CBB2F212A}"/>
              </a:ext>
            </a:extLst>
          </p:cNvPr>
          <p:cNvSpPr>
            <a:spLocks noGrp="1"/>
          </p:cNvSpPr>
          <p:nvPr>
            <p:ph type="title"/>
          </p:nvPr>
        </p:nvSpPr>
        <p:spPr/>
        <p:txBody>
          <a:bodyPr>
            <a:normAutofit/>
          </a:bodyPr>
          <a:lstStyle/>
          <a:p>
            <a:r>
              <a:rPr lang="nb-NO" sz="3600" b="0" noProof="0" dirty="0">
                <a:latin typeface="+mn-lt"/>
              </a:rPr>
              <a:t>Beslutninger på dårlig kunnskapsgrunnlag</a:t>
            </a:r>
          </a:p>
        </p:txBody>
      </p:sp>
      <p:sp>
        <p:nvSpPr>
          <p:cNvPr id="3" name="Plassholder for innhold 2">
            <a:extLst>
              <a:ext uri="{FF2B5EF4-FFF2-40B4-BE49-F238E27FC236}">
                <a16:creationId xmlns:a16="http://schemas.microsoft.com/office/drawing/2014/main" id="{9E83B95F-232C-49E8-94CA-329E72585B34}"/>
              </a:ext>
            </a:extLst>
          </p:cNvPr>
          <p:cNvSpPr>
            <a:spLocks noGrp="1"/>
          </p:cNvSpPr>
          <p:nvPr>
            <p:ph idx="1"/>
          </p:nvPr>
        </p:nvSpPr>
        <p:spPr/>
        <p:txBody>
          <a:bodyPr>
            <a:normAutofit/>
          </a:bodyPr>
          <a:lstStyle/>
          <a:p>
            <a:r>
              <a:rPr lang="nb-NO" b="0" noProof="0" dirty="0">
                <a:latin typeface="+mn-lt"/>
              </a:rPr>
              <a:t>Konsekvensen var at myndighetene iverksatte mange tiltak på et svakere kunnskapsgrunnlag enn nødvendig</a:t>
            </a:r>
          </a:p>
          <a:p>
            <a:r>
              <a:rPr lang="nb-NO" b="0" noProof="0" dirty="0">
                <a:latin typeface="+mn-lt"/>
              </a:rPr>
              <a:t>Myndighetene styrket heller ikke kunnskapsgrunnlaget gjennom pandemien ved å iverksette tiltak på en måte som tillot læring om effekter av tiltaket, som for eksempel randomiserte kontrollerte forsøk </a:t>
            </a:r>
          </a:p>
          <a:p>
            <a:endParaRPr lang="nb-NO" b="0" noProof="0" dirty="0">
              <a:latin typeface="+mn-lt"/>
            </a:endParaRPr>
          </a:p>
        </p:txBody>
      </p:sp>
    </p:spTree>
    <p:extLst>
      <p:ext uri="{BB962C8B-B14F-4D97-AF65-F5344CB8AC3E}">
        <p14:creationId xmlns:p14="http://schemas.microsoft.com/office/powerpoint/2010/main" val="2493646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9E83B95F-232C-49E8-94CA-329E72585B34}"/>
              </a:ext>
            </a:extLst>
          </p:cNvPr>
          <p:cNvSpPr>
            <a:spLocks noGrp="1"/>
          </p:cNvSpPr>
          <p:nvPr>
            <p:ph idx="1"/>
          </p:nvPr>
        </p:nvSpPr>
        <p:spPr/>
        <p:txBody>
          <a:bodyPr>
            <a:normAutofit/>
          </a:bodyPr>
          <a:lstStyle/>
          <a:p>
            <a:pPr marL="0" indent="0">
              <a:buNone/>
            </a:pPr>
            <a:r>
              <a:rPr lang="nb-NO" b="0" noProof="0" dirty="0">
                <a:latin typeface="+mn-lt"/>
              </a:rPr>
              <a:t>Hvordan kan vi bli mer forberedt til neste krise?</a:t>
            </a:r>
          </a:p>
        </p:txBody>
      </p:sp>
    </p:spTree>
    <p:extLst>
      <p:ext uri="{BB962C8B-B14F-4D97-AF65-F5344CB8AC3E}">
        <p14:creationId xmlns:p14="http://schemas.microsoft.com/office/powerpoint/2010/main" val="377263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793482"/>
            <a:ext cx="9144000" cy="2387600"/>
          </a:xfrm>
        </p:spPr>
        <p:txBody>
          <a:bodyPr>
            <a:normAutofit fontScale="90000"/>
          </a:bodyPr>
          <a:lstStyle/>
          <a:p>
            <a:r>
              <a:rPr lang="nb-NO" b="1" dirty="0" smtClean="0"/>
              <a:t>Effektiv og sikker infrastruktur for deling og bruk av relevant statistikk og data i kriser</a:t>
            </a:r>
            <a:endParaRPr lang="nb-NO" b="1" dirty="0"/>
          </a:p>
        </p:txBody>
      </p:sp>
      <p:sp>
        <p:nvSpPr>
          <p:cNvPr id="3" name="Undertittel 2"/>
          <p:cNvSpPr>
            <a:spLocks noGrp="1"/>
          </p:cNvSpPr>
          <p:nvPr>
            <p:ph type="subTitle" idx="1"/>
          </p:nvPr>
        </p:nvSpPr>
        <p:spPr>
          <a:xfrm>
            <a:off x="1524000" y="4482882"/>
            <a:ext cx="9144000" cy="1655762"/>
          </a:xfrm>
        </p:spPr>
        <p:txBody>
          <a:bodyPr/>
          <a:lstStyle/>
          <a:p>
            <a:r>
              <a:rPr lang="nb-NO" dirty="0" smtClean="0"/>
              <a:t>Simen Markussen</a:t>
            </a:r>
          </a:p>
          <a:p>
            <a:r>
              <a:rPr lang="nb-NO" dirty="0" smtClean="0"/>
              <a:t>13.09.22</a:t>
            </a:r>
            <a:endParaRPr lang="nb-NO" dirty="0"/>
          </a:p>
        </p:txBody>
      </p:sp>
    </p:spTree>
    <p:extLst>
      <p:ext uri="{BB962C8B-B14F-4D97-AF65-F5344CB8AC3E}">
        <p14:creationId xmlns:p14="http://schemas.microsoft.com/office/powerpoint/2010/main" val="1306621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83A7302-A033-4706-9BED-4C10AB4B0830}"/>
              </a:ext>
            </a:extLst>
          </p:cNvPr>
          <p:cNvSpPr>
            <a:spLocks noGrp="1"/>
          </p:cNvSpPr>
          <p:nvPr>
            <p:ph type="title"/>
          </p:nvPr>
        </p:nvSpPr>
        <p:spPr/>
        <p:txBody>
          <a:bodyPr>
            <a:normAutofit/>
          </a:bodyPr>
          <a:lstStyle/>
          <a:p>
            <a:r>
              <a:rPr lang="nb-NO" sz="3600" b="0" noProof="0" dirty="0">
                <a:latin typeface="+mn-lt"/>
              </a:rPr>
              <a:t>Arbeidsgruppens anbefalinger I</a:t>
            </a:r>
          </a:p>
        </p:txBody>
      </p:sp>
      <p:sp>
        <p:nvSpPr>
          <p:cNvPr id="3" name="Plassholder for innhold 2">
            <a:extLst>
              <a:ext uri="{FF2B5EF4-FFF2-40B4-BE49-F238E27FC236}">
                <a16:creationId xmlns:a16="http://schemas.microsoft.com/office/drawing/2014/main" id="{B383C3E7-FEA9-4AB4-8E78-7D3760E4C73E}"/>
              </a:ext>
            </a:extLst>
          </p:cNvPr>
          <p:cNvSpPr>
            <a:spLocks noGrp="1"/>
          </p:cNvSpPr>
          <p:nvPr>
            <p:ph idx="1"/>
          </p:nvPr>
        </p:nvSpPr>
        <p:spPr/>
        <p:txBody>
          <a:bodyPr>
            <a:normAutofit/>
          </a:bodyPr>
          <a:lstStyle/>
          <a:p>
            <a:r>
              <a:rPr lang="nb-NO" b="0" noProof="0" dirty="0">
                <a:latin typeface="+mn-lt"/>
              </a:rPr>
              <a:t>Endringer i helseberedskapsloven for å styrke beredskapsregistrene</a:t>
            </a:r>
          </a:p>
          <a:p>
            <a:r>
              <a:rPr lang="nb-NO" b="0" noProof="0" dirty="0">
                <a:latin typeface="+mn-lt"/>
              </a:rPr>
              <a:t>Endringer i lover som også gjelder i normaltid</a:t>
            </a:r>
          </a:p>
          <a:p>
            <a:pPr lvl="1"/>
            <a:r>
              <a:rPr lang="nb-NO" b="0" noProof="0" dirty="0">
                <a:latin typeface="+mn-lt"/>
              </a:rPr>
              <a:t>Endringer i helseforskningsloven</a:t>
            </a:r>
            <a:endParaRPr lang="nb-NO" b="0" dirty="0">
              <a:latin typeface="+mn-lt"/>
            </a:endParaRPr>
          </a:p>
          <a:p>
            <a:pPr lvl="1"/>
            <a:r>
              <a:rPr lang="nb-NO" b="0" noProof="0" dirty="0">
                <a:latin typeface="+mn-lt"/>
              </a:rPr>
              <a:t>Endringer i forvaltningsloven</a:t>
            </a:r>
          </a:p>
          <a:p>
            <a:pPr lvl="1"/>
            <a:r>
              <a:rPr lang="nb-NO" b="0" noProof="0" dirty="0">
                <a:latin typeface="+mn-lt"/>
              </a:rPr>
              <a:t>Endringer i helseregisterloven</a:t>
            </a:r>
          </a:p>
          <a:p>
            <a:r>
              <a:rPr lang="nb-NO" b="1" noProof="0" dirty="0">
                <a:latin typeface="+mn-lt"/>
              </a:rPr>
              <a:t>Bedre praksis i normaltid</a:t>
            </a:r>
          </a:p>
          <a:p>
            <a:pPr lvl="1"/>
            <a:r>
              <a:rPr lang="nb-NO" b="0" noProof="0" dirty="0">
                <a:latin typeface="+mn-lt"/>
              </a:rPr>
              <a:t>Bedre tilgang til sanntidsdata og rådata i normalsituasjon og i krise</a:t>
            </a:r>
          </a:p>
          <a:p>
            <a:pPr lvl="1"/>
            <a:r>
              <a:rPr lang="nb-NO" b="0" noProof="0" dirty="0">
                <a:latin typeface="+mn-lt"/>
              </a:rPr>
              <a:t>Styrke de rettslige og etiske rammene for randomiserte forsøk i forvaltningen</a:t>
            </a:r>
          </a:p>
          <a:p>
            <a:endParaRPr lang="nb-NO" b="0" noProof="0" dirty="0">
              <a:latin typeface="+mn-lt"/>
            </a:endParaRPr>
          </a:p>
        </p:txBody>
      </p:sp>
    </p:spTree>
    <p:extLst>
      <p:ext uri="{BB962C8B-B14F-4D97-AF65-F5344CB8AC3E}">
        <p14:creationId xmlns:p14="http://schemas.microsoft.com/office/powerpoint/2010/main" val="1572450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A44463-2DAA-4823-B2EC-6C08ED488D47}"/>
              </a:ext>
            </a:extLst>
          </p:cNvPr>
          <p:cNvSpPr>
            <a:spLocks noGrp="1"/>
          </p:cNvSpPr>
          <p:nvPr>
            <p:ph type="title"/>
          </p:nvPr>
        </p:nvSpPr>
        <p:spPr/>
        <p:txBody>
          <a:bodyPr/>
          <a:lstStyle/>
          <a:p>
            <a:r>
              <a:rPr lang="nb-NO" b="0" noProof="0" dirty="0">
                <a:latin typeface="+mn-lt"/>
              </a:rPr>
              <a:t>Endringer i helseberedskapsloven</a:t>
            </a:r>
            <a:endParaRPr lang="en-US" b="0" dirty="0">
              <a:latin typeface="+mn-lt"/>
            </a:endParaRPr>
          </a:p>
        </p:txBody>
      </p:sp>
      <p:sp>
        <p:nvSpPr>
          <p:cNvPr id="3" name="Plassholder for innhold 2">
            <a:extLst>
              <a:ext uri="{FF2B5EF4-FFF2-40B4-BE49-F238E27FC236}">
                <a16:creationId xmlns:a16="http://schemas.microsoft.com/office/drawing/2014/main" id="{C45FD141-E1E2-4FF3-B4AA-6CF1941B29C3}"/>
              </a:ext>
            </a:extLst>
          </p:cNvPr>
          <p:cNvSpPr>
            <a:spLocks noGrp="1"/>
          </p:cNvSpPr>
          <p:nvPr>
            <p:ph idx="1"/>
          </p:nvPr>
        </p:nvSpPr>
        <p:spPr/>
        <p:txBody>
          <a:bodyPr>
            <a:normAutofit lnSpcReduction="10000"/>
          </a:bodyPr>
          <a:lstStyle/>
          <a:p>
            <a:r>
              <a:rPr lang="nb-NO" b="0" dirty="0">
                <a:latin typeface="+mn-lt"/>
              </a:rPr>
              <a:t>Vi foreslår flere endringer i helseberedskapsloven § 2-4 for å styrke beredskapsregistre som verktøy i kriser, som for eksempel:</a:t>
            </a:r>
          </a:p>
          <a:p>
            <a:pPr lvl="1">
              <a:buFont typeface="Calibri" panose="020F0502020204030204" pitchFamily="34" charset="0"/>
              <a:buChar char="‐"/>
            </a:pPr>
            <a:r>
              <a:rPr lang="nb-NO" sz="2000" b="0" dirty="0">
                <a:latin typeface="+mn-lt"/>
              </a:rPr>
              <a:t>klargjøre at loven omfatter både helseopplysninger og andre personopplysninger</a:t>
            </a:r>
          </a:p>
          <a:p>
            <a:pPr lvl="1">
              <a:buFont typeface="Calibri" panose="020F0502020204030204" pitchFamily="34" charset="0"/>
              <a:buChar char="‐"/>
            </a:pPr>
            <a:r>
              <a:rPr lang="nb-NO" sz="2000" b="0" dirty="0">
                <a:latin typeface="+mn-lt"/>
              </a:rPr>
              <a:t>gi hjemmel for å kreve opplysninger fra flere virksomheter </a:t>
            </a:r>
          </a:p>
          <a:p>
            <a:pPr lvl="1">
              <a:buFont typeface="Calibri" panose="020F0502020204030204" pitchFamily="34" charset="0"/>
              <a:buChar char="‐"/>
            </a:pPr>
            <a:r>
              <a:rPr lang="nb-NO" sz="2000" b="0" dirty="0">
                <a:latin typeface="+mn-lt"/>
              </a:rPr>
              <a:t>gi hjemmel for å kreve opplysninger direkte fra innbyggerne</a:t>
            </a:r>
          </a:p>
          <a:p>
            <a:pPr lvl="1">
              <a:buFont typeface="Calibri" panose="020F0502020204030204" pitchFamily="34" charset="0"/>
              <a:buChar char="‐"/>
            </a:pPr>
            <a:r>
              <a:rPr lang="nb-NO" sz="2000" b="0" dirty="0">
                <a:latin typeface="+mn-lt"/>
              </a:rPr>
              <a:t>klargjøre at helseberedskapsloven går foran helseregisterloven med forskrifter</a:t>
            </a:r>
          </a:p>
          <a:p>
            <a:pPr lvl="1">
              <a:buFont typeface="Calibri" panose="020F0502020204030204" pitchFamily="34" charset="0"/>
              <a:buChar char="‐"/>
            </a:pPr>
            <a:r>
              <a:rPr lang="nb-NO" sz="2000" b="0" dirty="0">
                <a:latin typeface="+mn-lt"/>
              </a:rPr>
              <a:t>klargjøre at opplysningene kan kreves direkte fra databehandlere</a:t>
            </a:r>
          </a:p>
          <a:p>
            <a:pPr lvl="1">
              <a:buFont typeface="Calibri" panose="020F0502020204030204" pitchFamily="34" charset="0"/>
              <a:buChar char="‐"/>
            </a:pPr>
            <a:r>
              <a:rPr lang="nb-NO" sz="2000" b="0" dirty="0">
                <a:latin typeface="+mn-lt"/>
              </a:rPr>
              <a:t>klargjøre at godkjenning fra de regionale komiteene for medisinsk og helsefaglig forskningsetikk (REK) ikke er nødvendig for det dataansvarlige forvaltningsorganets forskning på data i det aktuelle beredskapsregisteret </a:t>
            </a:r>
          </a:p>
          <a:p>
            <a:pPr lvl="1">
              <a:buFont typeface="Calibri" panose="020F0502020204030204" pitchFamily="34" charset="0"/>
              <a:buChar char="‐"/>
            </a:pPr>
            <a:r>
              <a:rPr lang="nb-NO" sz="2000" b="1" dirty="0">
                <a:latin typeface="+mn-lt"/>
              </a:rPr>
              <a:t>forenkle eksterne aktørers tilgang til beredskapsregistre</a:t>
            </a:r>
          </a:p>
          <a:p>
            <a:pPr lvl="1">
              <a:buFont typeface="Calibri" panose="020F0502020204030204" pitchFamily="34" charset="0"/>
              <a:buChar char="‐"/>
            </a:pPr>
            <a:r>
              <a:rPr lang="nb-NO" sz="2000" b="1" dirty="0">
                <a:latin typeface="+mn-lt"/>
              </a:rPr>
              <a:t>hjemle opprettelse av beredskapsregistre ved beredskapsøvelser</a:t>
            </a:r>
          </a:p>
          <a:p>
            <a:pPr lvl="1">
              <a:buFont typeface="Calibri" panose="020F0502020204030204" pitchFamily="34" charset="0"/>
              <a:buChar char="‐"/>
            </a:pPr>
            <a:r>
              <a:rPr lang="nb-NO" sz="2000" dirty="0"/>
              <a:t>vurdere å utvide kretsen av institusjoner som kan opprette beredskapsregistre</a:t>
            </a:r>
            <a:endParaRPr lang="nb-NO" sz="2000" b="0" dirty="0">
              <a:latin typeface="+mn-lt"/>
            </a:endParaRPr>
          </a:p>
        </p:txBody>
      </p:sp>
    </p:spTree>
    <p:extLst>
      <p:ext uri="{BB962C8B-B14F-4D97-AF65-F5344CB8AC3E}">
        <p14:creationId xmlns:p14="http://schemas.microsoft.com/office/powerpoint/2010/main" val="1276713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07FE67-C1FF-49F2-92AB-8CFAC3BF8544}"/>
              </a:ext>
            </a:extLst>
          </p:cNvPr>
          <p:cNvSpPr>
            <a:spLocks noGrp="1"/>
          </p:cNvSpPr>
          <p:nvPr>
            <p:ph type="title"/>
          </p:nvPr>
        </p:nvSpPr>
        <p:spPr/>
        <p:txBody>
          <a:bodyPr/>
          <a:lstStyle/>
          <a:p>
            <a:r>
              <a:rPr lang="en-US" b="0" dirty="0" err="1">
                <a:latin typeface="+mn-lt"/>
              </a:rPr>
              <a:t>Endringer</a:t>
            </a:r>
            <a:r>
              <a:rPr lang="en-US" b="0" dirty="0">
                <a:latin typeface="+mn-lt"/>
              </a:rPr>
              <a:t> </a:t>
            </a:r>
            <a:r>
              <a:rPr lang="en-US" b="0" dirty="0" err="1">
                <a:latin typeface="+mn-lt"/>
              </a:rPr>
              <a:t>i</a:t>
            </a:r>
            <a:r>
              <a:rPr lang="en-US" b="0" dirty="0">
                <a:latin typeface="+mn-lt"/>
              </a:rPr>
              <a:t> </a:t>
            </a:r>
            <a:r>
              <a:rPr lang="en-US" b="0" dirty="0" err="1">
                <a:latin typeface="+mn-lt"/>
              </a:rPr>
              <a:t>helseforskningsloven</a:t>
            </a:r>
            <a:endParaRPr lang="en-US" b="0" dirty="0">
              <a:latin typeface="+mn-lt"/>
            </a:endParaRPr>
          </a:p>
        </p:txBody>
      </p:sp>
      <p:sp>
        <p:nvSpPr>
          <p:cNvPr id="3" name="Plassholder for innhold 2">
            <a:extLst>
              <a:ext uri="{FF2B5EF4-FFF2-40B4-BE49-F238E27FC236}">
                <a16:creationId xmlns:a16="http://schemas.microsoft.com/office/drawing/2014/main" id="{046B112C-D822-4952-BC46-DBB8F5C412B5}"/>
              </a:ext>
            </a:extLst>
          </p:cNvPr>
          <p:cNvSpPr>
            <a:spLocks noGrp="1"/>
          </p:cNvSpPr>
          <p:nvPr>
            <p:ph idx="1"/>
          </p:nvPr>
        </p:nvSpPr>
        <p:spPr/>
        <p:txBody>
          <a:bodyPr>
            <a:normAutofit lnSpcReduction="10000"/>
          </a:bodyPr>
          <a:lstStyle/>
          <a:p>
            <a:r>
              <a:rPr lang="nb-NO" b="0" dirty="0">
                <a:latin typeface="+mn-lt"/>
              </a:rPr>
              <a:t>Rene registerstudier bør ikke trenge forhåndsgodkjenning fra REK</a:t>
            </a:r>
          </a:p>
          <a:p>
            <a:pPr lvl="1"/>
            <a:r>
              <a:rPr lang="nb-NO" dirty="0"/>
              <a:t>Vil h</a:t>
            </a:r>
            <a:r>
              <a:rPr lang="nb-NO" b="0" dirty="0">
                <a:latin typeface="+mn-lt"/>
              </a:rPr>
              <a:t>armonisere rammene for etiske vurderinger på tvers av fagfelt, samt hindre forsinkelser i de helseforskningsprosjektene som benytter eksisterende data</a:t>
            </a:r>
          </a:p>
          <a:p>
            <a:r>
              <a:rPr lang="nb-NO" b="0" dirty="0">
                <a:latin typeface="+mn-lt"/>
              </a:rPr>
              <a:t>REK bør få mulighet til å gjøre unntak fra samtykkekravet</a:t>
            </a:r>
          </a:p>
          <a:p>
            <a:pPr lvl="1">
              <a:buFont typeface="Calibri" panose="020F0502020204030204" pitchFamily="34" charset="0"/>
              <a:buChar char="‐"/>
            </a:pPr>
            <a:r>
              <a:rPr lang="nb-NO" b="0" dirty="0">
                <a:latin typeface="+mn-lt"/>
              </a:rPr>
              <a:t>Det er situasjoner hvor det ufravikelige kravet om samtykke i helseforskningsloven har vist seg inkonsekvent og urimelig </a:t>
            </a:r>
          </a:p>
          <a:p>
            <a:pPr lvl="1">
              <a:buFont typeface="Calibri" panose="020F0502020204030204" pitchFamily="34" charset="0"/>
              <a:buChar char="‐"/>
            </a:pPr>
            <a:r>
              <a:rPr lang="nb-NO" b="0" dirty="0">
                <a:latin typeface="+mn-lt"/>
              </a:rPr>
              <a:t>Det bør kunne åpnes for unntak i tilfeller hvor i) noen får tilført noe ekstra med potensiell positiv verdi, ii) ingen blir fratatt noe eller påført risiko for skade, iii) det randomiseres på gruppenivå og det er i praksis ikke mulig å innhente samtykke fra alle i en gruppe, og iv) forsøket har stor nytteverdi for samfunnet </a:t>
            </a:r>
          </a:p>
          <a:p>
            <a:endParaRPr lang="nb-NO" b="0" dirty="0">
              <a:latin typeface="+mn-lt"/>
            </a:endParaRPr>
          </a:p>
          <a:p>
            <a:endParaRPr lang="en-US" b="0" dirty="0">
              <a:latin typeface="+mn-lt"/>
            </a:endParaRPr>
          </a:p>
        </p:txBody>
      </p:sp>
    </p:spTree>
    <p:extLst>
      <p:ext uri="{BB962C8B-B14F-4D97-AF65-F5344CB8AC3E}">
        <p14:creationId xmlns:p14="http://schemas.microsoft.com/office/powerpoint/2010/main" val="3723626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Infrastruktur for bedre informasjonsdeling mellom forvaltningsnivåer</a:t>
            </a:r>
            <a:endParaRPr lang="nb-NO" dirty="0"/>
          </a:p>
        </p:txBody>
      </p:sp>
      <p:sp>
        <p:nvSpPr>
          <p:cNvPr id="3" name="Plassholder for innhold 2"/>
          <p:cNvSpPr>
            <a:spLocks noGrp="1"/>
          </p:cNvSpPr>
          <p:nvPr>
            <p:ph idx="1"/>
          </p:nvPr>
        </p:nvSpPr>
        <p:spPr/>
        <p:txBody>
          <a:bodyPr/>
          <a:lstStyle/>
          <a:p>
            <a:r>
              <a:rPr lang="nb-NO" dirty="0" smtClean="0"/>
              <a:t>Kommuner og helseforetak er sentrale i håndteringen av pandemier (og andre kriser). </a:t>
            </a:r>
          </a:p>
          <a:p>
            <a:r>
              <a:rPr lang="nb-NO" dirty="0" smtClean="0"/>
              <a:t>Mangelfull informasjonsflyt mellom nivåer</a:t>
            </a:r>
          </a:p>
          <a:p>
            <a:pPr lvl="1"/>
            <a:r>
              <a:rPr lang="nb-NO" dirty="0" smtClean="0"/>
              <a:t>Eks: kommuneleger manglet oversikt lokalt – og også over smittesituasjonen regionalt</a:t>
            </a:r>
          </a:p>
          <a:p>
            <a:r>
              <a:rPr lang="nb-NO" dirty="0" smtClean="0"/>
              <a:t>En modernisering av KOSTRA kan være et utgangspunkt</a:t>
            </a:r>
          </a:p>
          <a:p>
            <a:r>
              <a:rPr lang="nb-NO" dirty="0" smtClean="0"/>
              <a:t>Krever investeringer og utvikling for å både sikre informasjonsflyt og informasjonssikkerhet/personvern</a:t>
            </a:r>
            <a:endParaRPr lang="nb-NO" dirty="0"/>
          </a:p>
        </p:txBody>
      </p:sp>
    </p:spTree>
    <p:extLst>
      <p:ext uri="{BB962C8B-B14F-4D97-AF65-F5344CB8AC3E}">
        <p14:creationId xmlns:p14="http://schemas.microsoft.com/office/powerpoint/2010/main" val="190415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Sanntidsdata</a:t>
            </a:r>
            <a:endParaRPr lang="nb-NO" dirty="0"/>
          </a:p>
        </p:txBody>
      </p:sp>
      <p:sp>
        <p:nvSpPr>
          <p:cNvPr id="3" name="Plassholder for innhold 2"/>
          <p:cNvSpPr>
            <a:spLocks noGrp="1"/>
          </p:cNvSpPr>
          <p:nvPr>
            <p:ph idx="1"/>
          </p:nvPr>
        </p:nvSpPr>
        <p:spPr/>
        <p:txBody>
          <a:bodyPr/>
          <a:lstStyle/>
          <a:p>
            <a:r>
              <a:rPr lang="nb-NO" dirty="0"/>
              <a:t>Flere dataeiere og særlig de sentrale registrene må bli pliktig til å levere data i tilnærmet </a:t>
            </a:r>
            <a:r>
              <a:rPr lang="nb-NO" dirty="0" err="1"/>
              <a:t>sanntid</a:t>
            </a:r>
            <a:r>
              <a:rPr lang="nb-NO" dirty="0"/>
              <a:t> i normaltid og krise</a:t>
            </a:r>
          </a:p>
          <a:p>
            <a:r>
              <a:rPr lang="nb-NO" dirty="0"/>
              <a:t>I en krisesituasjon er tilgangen til oppdaterte data avgjørende. Bedre tilgang til ferske data i normalsituasjonen vil gjøre oss mer forberedt ved </a:t>
            </a:r>
            <a:r>
              <a:rPr lang="nb-NO" dirty="0" smtClean="0"/>
              <a:t>kriser</a:t>
            </a:r>
          </a:p>
          <a:p>
            <a:r>
              <a:rPr lang="nb-NO" dirty="0" smtClean="0"/>
              <a:t>Vurdere å endre </a:t>
            </a:r>
            <a:r>
              <a:rPr lang="nb-NO" dirty="0" err="1" smtClean="0"/>
              <a:t>statistikkforskriften</a:t>
            </a:r>
            <a:r>
              <a:rPr lang="nb-NO" dirty="0" smtClean="0"/>
              <a:t> som vanskeliggjør utlevering av helt oppdaterte data via SSB</a:t>
            </a:r>
          </a:p>
          <a:p>
            <a:r>
              <a:rPr lang="nb-NO" dirty="0" smtClean="0"/>
              <a:t>Stimulere til økt kompetanseutvikling f.eks. gjennom målrettede utlysninger i Forskningsrådet</a:t>
            </a:r>
            <a:endParaRPr lang="nb-NO" dirty="0"/>
          </a:p>
        </p:txBody>
      </p:sp>
    </p:spTree>
    <p:extLst>
      <p:ext uri="{BB962C8B-B14F-4D97-AF65-F5344CB8AC3E}">
        <p14:creationId xmlns:p14="http://schemas.microsoft.com/office/powerpoint/2010/main" val="3941553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Befolkningsundersøkelser</a:t>
            </a:r>
            <a:endParaRPr lang="nb-NO" dirty="0"/>
          </a:p>
        </p:txBody>
      </p:sp>
      <p:sp>
        <p:nvSpPr>
          <p:cNvPr id="3" name="Plassholder for innhold 2"/>
          <p:cNvSpPr>
            <a:spLocks noGrp="1"/>
          </p:cNvSpPr>
          <p:nvPr>
            <p:ph idx="1"/>
          </p:nvPr>
        </p:nvSpPr>
        <p:spPr/>
        <p:txBody>
          <a:bodyPr/>
          <a:lstStyle/>
          <a:p>
            <a:r>
              <a:rPr lang="nb-NO" dirty="0" smtClean="0"/>
              <a:t>Bakgrunn: </a:t>
            </a:r>
          </a:p>
          <a:p>
            <a:pPr lvl="1"/>
            <a:r>
              <a:rPr lang="nb-NO" dirty="0" smtClean="0"/>
              <a:t>Undersøkelser av prevalens av covid-19</a:t>
            </a:r>
          </a:p>
          <a:p>
            <a:pPr lvl="1"/>
            <a:r>
              <a:rPr lang="nb-NO" dirty="0" smtClean="0"/>
              <a:t>Ny teknologi muliggjør andre løsninger</a:t>
            </a:r>
          </a:p>
          <a:p>
            <a:r>
              <a:rPr lang="nb-NO" dirty="0" smtClean="0"/>
              <a:t>Det bør gjøres et utredningsarbeid som både vurderer det som ble gjort i pandemien (her har vi gjort noe, men på ingen måte nok) og hva som kan gjøres i fremtiden gitt ny teknologi – opp mot lovverk m.m.</a:t>
            </a:r>
          </a:p>
          <a:p>
            <a:pPr marL="0" indent="0">
              <a:buNone/>
            </a:pPr>
            <a:endParaRPr lang="nb-NO" dirty="0" smtClean="0"/>
          </a:p>
          <a:p>
            <a:endParaRPr lang="nb-NO" dirty="0" smtClean="0"/>
          </a:p>
          <a:p>
            <a:endParaRPr lang="nb-NO" dirty="0"/>
          </a:p>
        </p:txBody>
      </p:sp>
    </p:spTree>
    <p:extLst>
      <p:ext uri="{BB962C8B-B14F-4D97-AF65-F5344CB8AC3E}">
        <p14:creationId xmlns:p14="http://schemas.microsoft.com/office/powerpoint/2010/main" val="3137819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Anonymisering av data</a:t>
            </a:r>
            <a:endParaRPr lang="nb-NO" dirty="0"/>
          </a:p>
        </p:txBody>
      </p:sp>
      <p:sp>
        <p:nvSpPr>
          <p:cNvPr id="3" name="Plassholder for innhold 2"/>
          <p:cNvSpPr>
            <a:spLocks noGrp="1"/>
          </p:cNvSpPr>
          <p:nvPr>
            <p:ph idx="1"/>
          </p:nvPr>
        </p:nvSpPr>
        <p:spPr/>
        <p:txBody>
          <a:bodyPr/>
          <a:lstStyle/>
          <a:p>
            <a:r>
              <a:rPr lang="nb-NO" dirty="0" smtClean="0"/>
              <a:t>Bakgrunn</a:t>
            </a:r>
          </a:p>
          <a:p>
            <a:pPr lvl="1"/>
            <a:r>
              <a:rPr lang="nb-NO" dirty="0" smtClean="0"/>
              <a:t>Deling av data er vanskelig – selv når det ikke lenger er persondata</a:t>
            </a:r>
          </a:p>
          <a:p>
            <a:pPr lvl="1"/>
            <a:r>
              <a:rPr lang="nb-NO" dirty="0" smtClean="0"/>
              <a:t>Usikkerhet skaper forsinkelse – eller stopper deling helt</a:t>
            </a:r>
          </a:p>
          <a:p>
            <a:pPr lvl="1"/>
            <a:r>
              <a:rPr lang="nb-NO" dirty="0" smtClean="0"/>
              <a:t>Flere pågående prosjekter har studert og utviklet metoder for å sikre tilstrekkelig anonymisering (f.eks. microdata.no, helsedataanalyseplattformen) </a:t>
            </a:r>
          </a:p>
          <a:p>
            <a:r>
              <a:rPr lang="nb-NO" dirty="0" smtClean="0"/>
              <a:t>Utarbeide og </a:t>
            </a:r>
            <a:r>
              <a:rPr lang="nb-NO" dirty="0" err="1" smtClean="0"/>
              <a:t>tilgjengeliggjøre</a:t>
            </a:r>
            <a:r>
              <a:rPr lang="nb-NO" dirty="0" smtClean="0"/>
              <a:t> konkrete prosedyrer for aggregering og avsløringskontroll</a:t>
            </a:r>
          </a:p>
        </p:txBody>
      </p:sp>
    </p:spTree>
    <p:extLst>
      <p:ext uri="{BB962C8B-B14F-4D97-AF65-F5344CB8AC3E}">
        <p14:creationId xmlns:p14="http://schemas.microsoft.com/office/powerpoint/2010/main" val="4107823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Beredskap for kunnskapsproduksjon og formidling av statistikk</a:t>
            </a:r>
            <a:endParaRPr lang="nb-NO" dirty="0"/>
          </a:p>
        </p:txBody>
      </p:sp>
      <p:sp>
        <p:nvSpPr>
          <p:cNvPr id="3" name="Plassholder for innhold 2"/>
          <p:cNvSpPr>
            <a:spLocks noGrp="1"/>
          </p:cNvSpPr>
          <p:nvPr>
            <p:ph idx="1"/>
          </p:nvPr>
        </p:nvSpPr>
        <p:spPr/>
        <p:txBody>
          <a:bodyPr/>
          <a:lstStyle/>
          <a:p>
            <a:r>
              <a:rPr lang="nb-NO" dirty="0" smtClean="0"/>
              <a:t>Som all annen beredskap kreves det også her at man har planer og øvelser</a:t>
            </a:r>
          </a:p>
          <a:p>
            <a:r>
              <a:rPr lang="nb-NO" dirty="0" smtClean="0"/>
              <a:t>Innhenting av data, etablering av beredskapsregister</a:t>
            </a:r>
          </a:p>
          <a:p>
            <a:r>
              <a:rPr lang="nb-NO" dirty="0" smtClean="0"/>
              <a:t>Rekvirering av sikker og effektiv infrastruktur</a:t>
            </a:r>
          </a:p>
          <a:p>
            <a:r>
              <a:rPr lang="nb-NO" dirty="0" smtClean="0"/>
              <a:t>Rekvirering av kvalifisert personell</a:t>
            </a:r>
          </a:p>
          <a:p>
            <a:r>
              <a:rPr lang="nb-NO" dirty="0" smtClean="0"/>
              <a:t>Deling av data</a:t>
            </a:r>
          </a:p>
          <a:p>
            <a:r>
              <a:rPr lang="nb-NO" dirty="0" smtClean="0"/>
              <a:t>Digital samhandling og kunnskapsformidling til befolkningen</a:t>
            </a:r>
          </a:p>
          <a:p>
            <a:r>
              <a:rPr lang="nb-NO" dirty="0" smtClean="0"/>
              <a:t>Vurdere å tydeliggjøre ansvar og krav til kunnskapsberedskap</a:t>
            </a:r>
            <a:endParaRPr lang="nb-NO" dirty="0"/>
          </a:p>
        </p:txBody>
      </p:sp>
    </p:spTree>
    <p:extLst>
      <p:ext uri="{BB962C8B-B14F-4D97-AF65-F5344CB8AC3E}">
        <p14:creationId xmlns:p14="http://schemas.microsoft.com/office/powerpoint/2010/main" val="1135852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EC93253-C805-4C85-85F5-D82B7C669D47}"/>
              </a:ext>
            </a:extLst>
          </p:cNvPr>
          <p:cNvSpPr>
            <a:spLocks noGrp="1"/>
          </p:cNvSpPr>
          <p:nvPr>
            <p:ph type="title"/>
          </p:nvPr>
        </p:nvSpPr>
        <p:spPr/>
        <p:txBody>
          <a:bodyPr/>
          <a:lstStyle/>
          <a:p>
            <a:r>
              <a:rPr lang="nb-NO" b="0" dirty="0">
                <a:latin typeface="+mn-lt"/>
              </a:rPr>
              <a:t>Bedre kunnskapssystem i normaltid</a:t>
            </a:r>
            <a:endParaRPr lang="en-US" b="0" dirty="0">
              <a:latin typeface="+mn-lt"/>
            </a:endParaRPr>
          </a:p>
        </p:txBody>
      </p:sp>
      <p:sp>
        <p:nvSpPr>
          <p:cNvPr id="3" name="Plassholder for innhold 2">
            <a:extLst>
              <a:ext uri="{FF2B5EF4-FFF2-40B4-BE49-F238E27FC236}">
                <a16:creationId xmlns:a16="http://schemas.microsoft.com/office/drawing/2014/main" id="{070F016D-B9E0-4215-BDB8-F5E159A45CA2}"/>
              </a:ext>
            </a:extLst>
          </p:cNvPr>
          <p:cNvSpPr>
            <a:spLocks noGrp="1"/>
          </p:cNvSpPr>
          <p:nvPr>
            <p:ph idx="1"/>
          </p:nvPr>
        </p:nvSpPr>
        <p:spPr/>
        <p:txBody>
          <a:bodyPr>
            <a:normAutofit fontScale="92500" lnSpcReduction="20000"/>
          </a:bodyPr>
          <a:lstStyle/>
          <a:p>
            <a:r>
              <a:rPr lang="nb-NO" b="0" dirty="0">
                <a:latin typeface="+mn-lt"/>
              </a:rPr>
              <a:t>En mer datadrevet forvaltning i normaltid kan gjøre oss mer beredt til neste krise </a:t>
            </a:r>
          </a:p>
          <a:p>
            <a:r>
              <a:rPr lang="nb-NO" b="0" dirty="0">
                <a:latin typeface="+mn-lt"/>
              </a:rPr>
              <a:t>Det vil gi:</a:t>
            </a:r>
          </a:p>
          <a:p>
            <a:pPr lvl="1">
              <a:buFont typeface="Calibri" panose="020F0502020204030204" pitchFamily="34" charset="0"/>
              <a:buChar char="‐"/>
            </a:pPr>
            <a:r>
              <a:rPr lang="nb-NO" b="0" dirty="0">
                <a:latin typeface="+mn-lt"/>
              </a:rPr>
              <a:t>mer erfaring med lovverket knyttet til innhenting, deling og bruk av data </a:t>
            </a:r>
          </a:p>
          <a:p>
            <a:pPr lvl="1">
              <a:buFont typeface="Calibri" panose="020F0502020204030204" pitchFamily="34" charset="0"/>
              <a:buChar char="‐"/>
            </a:pPr>
            <a:r>
              <a:rPr lang="nb-NO" b="0" dirty="0">
                <a:latin typeface="+mn-lt"/>
              </a:rPr>
              <a:t>god infrastruktur for innhenting, deling og bruk av data </a:t>
            </a:r>
          </a:p>
          <a:p>
            <a:pPr lvl="1">
              <a:buFont typeface="Calibri" panose="020F0502020204030204" pitchFamily="34" charset="0"/>
              <a:buChar char="‐"/>
            </a:pPr>
            <a:r>
              <a:rPr lang="nb-NO" b="0" dirty="0">
                <a:latin typeface="+mn-lt"/>
              </a:rPr>
              <a:t>etablerte samarbeid mellom forvaltningen og forskningsmiljø</a:t>
            </a:r>
          </a:p>
          <a:p>
            <a:pPr lvl="1">
              <a:buFont typeface="Calibri" panose="020F0502020204030204" pitchFamily="34" charset="0"/>
              <a:buChar char="‐"/>
            </a:pPr>
            <a:r>
              <a:rPr lang="nb-NO" b="0" dirty="0">
                <a:latin typeface="+mn-lt"/>
              </a:rPr>
              <a:t>etablert praksis for utprøving av tiltak i randomiserte forsøk eller kvasieksperimentelle studier som grunnlag før oppskalering</a:t>
            </a:r>
          </a:p>
          <a:p>
            <a:pPr lvl="1">
              <a:buFont typeface="Calibri" panose="020F0502020204030204" pitchFamily="34" charset="0"/>
              <a:buChar char="‐"/>
            </a:pPr>
            <a:r>
              <a:rPr lang="nb-NO" b="0" dirty="0">
                <a:latin typeface="+mn-lt"/>
              </a:rPr>
              <a:t>mulighet til å oppdage ytterligere behov for endringer i lovverket knyttet til innhenting, bruk og deling av data før neste krise inntreffer</a:t>
            </a:r>
          </a:p>
          <a:p>
            <a:endParaRPr lang="nb-NO" sz="1200" b="0" dirty="0">
              <a:latin typeface="+mn-lt"/>
            </a:endParaRPr>
          </a:p>
          <a:p>
            <a:r>
              <a:rPr lang="nb-NO" b="0" dirty="0">
                <a:solidFill>
                  <a:srgbClr val="232528"/>
                </a:solidFill>
                <a:effectLst/>
                <a:latin typeface="+mn-lt"/>
              </a:rPr>
              <a:t>Mens Google og Facebook i lang tid har tatt beslutninger på eksperimentelle data i sanntid, ligger norsk forvaltning etter </a:t>
            </a:r>
          </a:p>
        </p:txBody>
      </p:sp>
    </p:spTree>
    <p:extLst>
      <p:ext uri="{BB962C8B-B14F-4D97-AF65-F5344CB8AC3E}">
        <p14:creationId xmlns:p14="http://schemas.microsoft.com/office/powerpoint/2010/main" val="2996263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724843-DD0C-4CD1-B1FA-30E4A89965DF}"/>
              </a:ext>
            </a:extLst>
          </p:cNvPr>
          <p:cNvSpPr>
            <a:spLocks noGrp="1"/>
          </p:cNvSpPr>
          <p:nvPr>
            <p:ph type="title"/>
          </p:nvPr>
        </p:nvSpPr>
        <p:spPr/>
        <p:txBody>
          <a:bodyPr>
            <a:normAutofit/>
          </a:bodyPr>
          <a:lstStyle/>
          <a:p>
            <a:r>
              <a:rPr lang="nb-NO" b="0" dirty="0">
                <a:latin typeface="+mn-lt"/>
              </a:rPr>
              <a:t>Styrke bruk av randomiserte forsøk i forvaltningen</a:t>
            </a:r>
            <a:endParaRPr lang="en-US" b="0" dirty="0">
              <a:latin typeface="+mn-lt"/>
            </a:endParaRPr>
          </a:p>
        </p:txBody>
      </p:sp>
      <p:sp>
        <p:nvSpPr>
          <p:cNvPr id="3" name="Plassholder for innhold 2">
            <a:extLst>
              <a:ext uri="{FF2B5EF4-FFF2-40B4-BE49-F238E27FC236}">
                <a16:creationId xmlns:a16="http://schemas.microsoft.com/office/drawing/2014/main" id="{4584C4A0-458C-4916-97D3-74D83133D244}"/>
              </a:ext>
            </a:extLst>
          </p:cNvPr>
          <p:cNvSpPr>
            <a:spLocks noGrp="1"/>
          </p:cNvSpPr>
          <p:nvPr>
            <p:ph idx="1"/>
          </p:nvPr>
        </p:nvSpPr>
        <p:spPr/>
        <p:txBody>
          <a:bodyPr>
            <a:normAutofit/>
          </a:bodyPr>
          <a:lstStyle/>
          <a:p>
            <a:r>
              <a:rPr lang="nb-NO" b="0" dirty="0">
                <a:latin typeface="+mn-lt"/>
              </a:rPr>
              <a:t>Klargjøre de juridiske sidene ved gjennomføring av forsøk og utprøvinger i forvaltningen</a:t>
            </a:r>
          </a:p>
          <a:p>
            <a:pPr lvl="1"/>
            <a:r>
              <a:rPr lang="nb-NO" b="0" dirty="0">
                <a:latin typeface="+mn-lt"/>
              </a:rPr>
              <a:t>Særlig hjemmel for forvaltningen til å implementere tiltak som prøveprosjekt basert på randomisert forsøk eller kvasieksperimentelt design</a:t>
            </a:r>
          </a:p>
          <a:p>
            <a:r>
              <a:rPr lang="nb-NO" b="0" dirty="0">
                <a:latin typeface="+mn-lt"/>
              </a:rPr>
              <a:t>Forvaltningen vil lære mer fra randomiserte forsøk dersom den støtter seg på eller samarbeider med forskere i planlegging, gjennomføring og evaluering - rammene rundt et slik samarbeid mellom forvaltning og forskere trenger klargjøring (juss og etikk)</a:t>
            </a:r>
          </a:p>
          <a:p>
            <a:pPr marL="0" indent="0">
              <a:buNone/>
            </a:pPr>
            <a:endParaRPr lang="en-US" b="0" dirty="0">
              <a:latin typeface="+mn-lt"/>
            </a:endParaRPr>
          </a:p>
        </p:txBody>
      </p:sp>
    </p:spTree>
    <p:extLst>
      <p:ext uri="{BB962C8B-B14F-4D97-AF65-F5344CB8AC3E}">
        <p14:creationId xmlns:p14="http://schemas.microsoft.com/office/powerpoint/2010/main" val="3026673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Bakgrunn og mandat</a:t>
            </a:r>
            <a:endParaRPr lang="nb-NO" dirty="0"/>
          </a:p>
        </p:txBody>
      </p:sp>
      <p:sp>
        <p:nvSpPr>
          <p:cNvPr id="3" name="Plassholder for innhold 2"/>
          <p:cNvSpPr>
            <a:spLocks noGrp="1"/>
          </p:cNvSpPr>
          <p:nvPr>
            <p:ph idx="1"/>
          </p:nvPr>
        </p:nvSpPr>
        <p:spPr/>
        <p:txBody>
          <a:bodyPr>
            <a:normAutofit fontScale="92500" lnSpcReduction="10000"/>
          </a:bodyPr>
          <a:lstStyle/>
          <a:p>
            <a:r>
              <a:rPr lang="nb-NO" dirty="0" smtClean="0"/>
              <a:t>Koronakrisen har vist at vi trenger bedre beredskap for kunnskap</a:t>
            </a:r>
          </a:p>
          <a:p>
            <a:r>
              <a:rPr lang="nb-NO" dirty="0" smtClean="0"/>
              <a:t>Ekspertgruppe bestående av personer fra ulike deler av offentlig forvaltning (SSB, DSB, </a:t>
            </a:r>
            <a:r>
              <a:rPr lang="nb-NO" dirty="0" err="1" smtClean="0"/>
              <a:t>Brreg</a:t>
            </a:r>
            <a:r>
              <a:rPr lang="nb-NO" dirty="0" smtClean="0"/>
              <a:t>, KS, FHI, NAV, D e-helse, </a:t>
            </a:r>
            <a:r>
              <a:rPr lang="nb-NO" dirty="0" err="1" smtClean="0"/>
              <a:t>DigDir</a:t>
            </a:r>
            <a:r>
              <a:rPr lang="nb-NO" dirty="0" smtClean="0"/>
              <a:t>, Krim) og én forsker.</a:t>
            </a:r>
          </a:p>
          <a:p>
            <a:r>
              <a:rPr lang="nb-NO" dirty="0" smtClean="0"/>
              <a:t>Vi ble bedt om</a:t>
            </a:r>
          </a:p>
          <a:p>
            <a:pPr lvl="1"/>
            <a:r>
              <a:rPr lang="nb-NO" dirty="0" smtClean="0"/>
              <a:t>Kartlegge utfordringer og muligheter for forskere og myndigheter ang. tilgjengelighet til data, lagring, deling og bruk</a:t>
            </a:r>
          </a:p>
          <a:p>
            <a:pPr lvl="1"/>
            <a:r>
              <a:rPr lang="nb-NO" dirty="0" smtClean="0"/>
              <a:t>Kartlegge relevante pågående prosesser i departementene</a:t>
            </a:r>
          </a:p>
          <a:p>
            <a:pPr lvl="1"/>
            <a:r>
              <a:rPr lang="nb-NO" dirty="0" smtClean="0"/>
              <a:t>Foreslå tiltak</a:t>
            </a:r>
          </a:p>
          <a:p>
            <a:r>
              <a:rPr lang="nb-NO" dirty="0" smtClean="0"/>
              <a:t>Kort tid og svært begrenset med ressurser, ingen komplett eller fullverdig utredning</a:t>
            </a:r>
          </a:p>
          <a:p>
            <a:r>
              <a:rPr lang="nb-NO" dirty="0" smtClean="0"/>
              <a:t>Rapporten er tilgjengelig – nå blir det kun noen få smakebiter</a:t>
            </a:r>
            <a:endParaRPr lang="nb-NO" dirty="0"/>
          </a:p>
        </p:txBody>
      </p:sp>
    </p:spTree>
    <p:extLst>
      <p:ext uri="{BB962C8B-B14F-4D97-AF65-F5344CB8AC3E}">
        <p14:creationId xmlns:p14="http://schemas.microsoft.com/office/powerpoint/2010/main" val="341266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1696B4-7013-4A9A-B930-F1A459103C72}"/>
              </a:ext>
            </a:extLst>
          </p:cNvPr>
          <p:cNvSpPr>
            <a:spLocks noGrp="1"/>
          </p:cNvSpPr>
          <p:nvPr>
            <p:ph type="ctrTitle"/>
          </p:nvPr>
        </p:nvSpPr>
        <p:spPr>
          <a:xfrm>
            <a:off x="1524000" y="298400"/>
            <a:ext cx="9144000" cy="2387600"/>
          </a:xfrm>
        </p:spPr>
        <p:txBody>
          <a:bodyPr>
            <a:normAutofit/>
          </a:bodyPr>
          <a:lstStyle/>
          <a:p>
            <a:r>
              <a:rPr lang="nb-NO" sz="3600" b="0" noProof="0" dirty="0">
                <a:effectLst/>
                <a:latin typeface="+mn-lt"/>
                <a:ea typeface="Calibri" panose="020F0502020204030204" pitchFamily="34" charset="0"/>
                <a:cs typeface="Arial" panose="020B0604020202020204" pitchFamily="34" charset="0"/>
              </a:rPr>
              <a:t>Juridiske og etiske problemstillinger:</a:t>
            </a:r>
            <a:br>
              <a:rPr lang="nb-NO" sz="3600" b="0" noProof="0" dirty="0">
                <a:effectLst/>
                <a:latin typeface="+mn-lt"/>
                <a:ea typeface="Calibri" panose="020F0502020204030204" pitchFamily="34" charset="0"/>
                <a:cs typeface="Arial" panose="020B0604020202020204" pitchFamily="34" charset="0"/>
              </a:rPr>
            </a:br>
            <a:r>
              <a:rPr lang="nb-NO" sz="3600" b="0" noProof="0" dirty="0">
                <a:effectLst/>
                <a:latin typeface="+mn-lt"/>
                <a:ea typeface="Calibri" panose="020F0502020204030204" pitchFamily="34" charset="0"/>
                <a:cs typeface="Arial" panose="020B0604020202020204" pitchFamily="34" charset="0"/>
              </a:rPr>
              <a:t>Innsamling, deling og bruk av data, samt bruk av randomiserte forsøk, i kriser</a:t>
            </a:r>
            <a:endParaRPr lang="nb-NO" sz="3600" b="0" noProof="0" dirty="0">
              <a:latin typeface="+mn-lt"/>
            </a:endParaRPr>
          </a:p>
        </p:txBody>
      </p:sp>
      <p:sp>
        <p:nvSpPr>
          <p:cNvPr id="5" name="Undertittel 4">
            <a:extLst>
              <a:ext uri="{FF2B5EF4-FFF2-40B4-BE49-F238E27FC236}">
                <a16:creationId xmlns:a16="http://schemas.microsoft.com/office/drawing/2014/main" id="{7D18899C-44A1-4191-8FB1-9746215D57D8}"/>
              </a:ext>
            </a:extLst>
          </p:cNvPr>
          <p:cNvSpPr>
            <a:spLocks noGrp="1"/>
          </p:cNvSpPr>
          <p:nvPr>
            <p:ph type="subTitle" idx="1"/>
          </p:nvPr>
        </p:nvSpPr>
        <p:spPr>
          <a:xfrm>
            <a:off x="1524000" y="5888041"/>
            <a:ext cx="9144000" cy="1655762"/>
          </a:xfrm>
        </p:spPr>
        <p:txBody>
          <a:bodyPr/>
          <a:lstStyle/>
          <a:p>
            <a:r>
              <a:rPr lang="nb-NO" b="0" dirty="0">
                <a:latin typeface="+mn-lt"/>
                <a:hlinkClick r:id="rId2"/>
              </a:rPr>
              <a:t>https://www.regjeringen.no/no/aktuelt/krise/id2905068/</a:t>
            </a:r>
            <a:endParaRPr lang="nb-NO" b="0" dirty="0">
              <a:latin typeface="+mn-lt"/>
            </a:endParaRPr>
          </a:p>
          <a:p>
            <a:endParaRPr lang="nb-NO" b="0" dirty="0">
              <a:latin typeface="+mn-lt"/>
            </a:endParaRPr>
          </a:p>
        </p:txBody>
      </p:sp>
      <p:sp>
        <p:nvSpPr>
          <p:cNvPr id="4" name="Undertittel 2">
            <a:extLst>
              <a:ext uri="{FF2B5EF4-FFF2-40B4-BE49-F238E27FC236}">
                <a16:creationId xmlns:a16="http://schemas.microsoft.com/office/drawing/2014/main" id="{C47659EC-A417-4565-8C54-55CD397920BC}"/>
              </a:ext>
            </a:extLst>
          </p:cNvPr>
          <p:cNvSpPr txBox="1">
            <a:spLocks/>
          </p:cNvSpPr>
          <p:nvPr/>
        </p:nvSpPr>
        <p:spPr>
          <a:xfrm>
            <a:off x="1524000" y="3004457"/>
            <a:ext cx="9144000" cy="225334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nb-NO" dirty="0"/>
              <a:t>Ekspertgruppeleder Mari Rege, professor i samfunnsøkonomi, Universitetet i Stavanger</a:t>
            </a:r>
          </a:p>
          <a:p>
            <a:endParaRPr lang="nb-NO" dirty="0"/>
          </a:p>
          <a:p>
            <a:endParaRPr lang="nb-NO" dirty="0"/>
          </a:p>
          <a:p>
            <a:r>
              <a:rPr lang="nb-NO" dirty="0"/>
              <a:t>Kjetil Telle, fagdirektør helsetjenesteforskning, FHI</a:t>
            </a:r>
          </a:p>
        </p:txBody>
      </p:sp>
    </p:spTree>
    <p:extLst>
      <p:ext uri="{BB962C8B-B14F-4D97-AF65-F5344CB8AC3E}">
        <p14:creationId xmlns:p14="http://schemas.microsoft.com/office/powerpoint/2010/main" val="83407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4">
            <a:extLst>
              <a:ext uri="{FF2B5EF4-FFF2-40B4-BE49-F238E27FC236}">
                <a16:creationId xmlns:a16="http://schemas.microsoft.com/office/drawing/2014/main" id="{178ACA8F-099C-43D8-9EC8-C1BE7275491B}"/>
              </a:ext>
            </a:extLst>
          </p:cNvPr>
          <p:cNvGraphicFramePr>
            <a:graphicFrameLocks noGrp="1"/>
          </p:cNvGraphicFramePr>
          <p:nvPr>
            <p:extLst/>
          </p:nvPr>
        </p:nvGraphicFramePr>
        <p:xfrm>
          <a:off x="688370" y="1284271"/>
          <a:ext cx="10904540" cy="4192371"/>
        </p:xfrm>
        <a:graphic>
          <a:graphicData uri="http://schemas.openxmlformats.org/drawingml/2006/table">
            <a:tbl>
              <a:tblPr firstRow="1" firstCol="1" bandRow="1">
                <a:tableStyleId>{5C22544A-7EE6-4342-B048-85BDC9FD1C3A}</a:tableStyleId>
              </a:tblPr>
              <a:tblGrid>
                <a:gridCol w="3370259">
                  <a:extLst>
                    <a:ext uri="{9D8B030D-6E8A-4147-A177-3AD203B41FA5}">
                      <a16:colId xmlns:a16="http://schemas.microsoft.com/office/drawing/2014/main" val="1074369865"/>
                    </a:ext>
                  </a:extLst>
                </a:gridCol>
                <a:gridCol w="3697106">
                  <a:extLst>
                    <a:ext uri="{9D8B030D-6E8A-4147-A177-3AD203B41FA5}">
                      <a16:colId xmlns:a16="http://schemas.microsoft.com/office/drawing/2014/main" val="1713445507"/>
                    </a:ext>
                  </a:extLst>
                </a:gridCol>
                <a:gridCol w="3837175">
                  <a:extLst>
                    <a:ext uri="{9D8B030D-6E8A-4147-A177-3AD203B41FA5}">
                      <a16:colId xmlns:a16="http://schemas.microsoft.com/office/drawing/2014/main" val="288117900"/>
                    </a:ext>
                  </a:extLst>
                </a:gridCol>
              </a:tblGrid>
              <a:tr h="465819">
                <a:tc>
                  <a:txBody>
                    <a:bodyPr/>
                    <a:lstStyle/>
                    <a:p>
                      <a:pPr algn="l">
                        <a:lnSpc>
                          <a:spcPts val="1500"/>
                        </a:lnSpc>
                      </a:pPr>
                      <a:r>
                        <a:rPr lang="nb-NO" sz="2000">
                          <a:effectLst/>
                        </a:rPr>
                        <a:t>Navn</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Tittel</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Virksomhet</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91839853"/>
                  </a:ext>
                </a:extLst>
              </a:tr>
              <a:tr h="465819">
                <a:tc>
                  <a:txBody>
                    <a:bodyPr/>
                    <a:lstStyle/>
                    <a:p>
                      <a:pPr algn="l">
                        <a:lnSpc>
                          <a:spcPts val="1500"/>
                        </a:lnSpc>
                      </a:pPr>
                      <a:r>
                        <a:rPr lang="nb-NO" sz="2000">
                          <a:effectLst/>
                        </a:rPr>
                        <a:t>Mari Rege (leder)</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Professor i økonomi</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Universitetet i Stavanger</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86624973"/>
                  </a:ext>
                </a:extLst>
              </a:tr>
              <a:tr h="465819">
                <a:tc>
                  <a:txBody>
                    <a:bodyPr/>
                    <a:lstStyle/>
                    <a:p>
                      <a:pPr algn="l">
                        <a:lnSpc>
                          <a:spcPts val="1500"/>
                        </a:lnSpc>
                      </a:pPr>
                      <a:r>
                        <a:rPr lang="nb-NO" sz="2000">
                          <a:effectLst/>
                        </a:rPr>
                        <a:t>Inger Lise Neraas</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Seniorrådgiver, jurist helsedata</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Direktoratet for e-helse</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9659728"/>
                  </a:ext>
                </a:extLst>
              </a:tr>
              <a:tr h="465819">
                <a:tc>
                  <a:txBody>
                    <a:bodyPr/>
                    <a:lstStyle/>
                    <a:p>
                      <a:pPr algn="l">
                        <a:lnSpc>
                          <a:spcPts val="1500"/>
                        </a:lnSpc>
                      </a:pPr>
                      <a:r>
                        <a:rPr lang="nb-NO" sz="2000">
                          <a:effectLst/>
                        </a:rPr>
                        <a:t>Elisabeth Njøs Hatle</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Seniorrådgiver, jurist</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Arbeids- og velferdsdirektoratet</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5336507"/>
                  </a:ext>
                </a:extLst>
              </a:tr>
              <a:tr h="465819">
                <a:tc>
                  <a:txBody>
                    <a:bodyPr/>
                    <a:lstStyle/>
                    <a:p>
                      <a:pPr algn="l">
                        <a:lnSpc>
                          <a:spcPts val="1500"/>
                        </a:lnSpc>
                      </a:pPr>
                      <a:r>
                        <a:rPr lang="nb-NO" sz="2000">
                          <a:effectLst/>
                        </a:rPr>
                        <a:t>Elisabeth Staksrud</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Professor i medier og </a:t>
                      </a:r>
                      <a:r>
                        <a:rPr lang="nb-NO" sz="2000" dirty="0" err="1">
                          <a:effectLst/>
                        </a:rPr>
                        <a:t>komm</a:t>
                      </a:r>
                      <a:r>
                        <a:rPr lang="nb-NO" sz="2000" dirty="0">
                          <a:effectLst/>
                        </a:rPr>
                        <a:t>.</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Universitetet i Oslo</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1199323"/>
                  </a:ext>
                </a:extLst>
              </a:tr>
              <a:tr h="465819">
                <a:tc>
                  <a:txBody>
                    <a:bodyPr/>
                    <a:lstStyle/>
                    <a:p>
                      <a:pPr algn="l">
                        <a:lnSpc>
                          <a:spcPts val="1500"/>
                        </a:lnSpc>
                      </a:pPr>
                      <a:r>
                        <a:rPr lang="nb-NO" sz="2000">
                          <a:effectLst/>
                        </a:rPr>
                        <a:t>Jens Andresen Osberg</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Seniorrådgiver</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Nasjonalt ressurssenter for deling av data</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68924304"/>
                  </a:ext>
                </a:extLst>
              </a:tr>
              <a:tr h="465819">
                <a:tc>
                  <a:txBody>
                    <a:bodyPr/>
                    <a:lstStyle/>
                    <a:p>
                      <a:pPr algn="l">
                        <a:lnSpc>
                          <a:spcPts val="1500"/>
                        </a:lnSpc>
                      </a:pPr>
                      <a:r>
                        <a:rPr lang="nb-NO" sz="2000">
                          <a:effectLst/>
                        </a:rPr>
                        <a:t>Kjetil Telle</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Fungerende områdedirektør helsetjenester</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Folkehelseinstituttet</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2853255"/>
                  </a:ext>
                </a:extLst>
              </a:tr>
              <a:tr h="465819">
                <a:tc>
                  <a:txBody>
                    <a:bodyPr/>
                    <a:lstStyle/>
                    <a:p>
                      <a:pPr algn="l">
                        <a:lnSpc>
                          <a:spcPts val="1500"/>
                        </a:lnSpc>
                      </a:pPr>
                      <a:r>
                        <a:rPr lang="nb-NO" sz="2000">
                          <a:effectLst/>
                        </a:rPr>
                        <a:t>Elisbeth Vigerust</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Spesialrådgiver Helserettsavd.</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Helse- og omsorgsdepartementet</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16278445"/>
                  </a:ext>
                </a:extLst>
              </a:tr>
              <a:tr h="465819">
                <a:tc>
                  <a:txBody>
                    <a:bodyPr/>
                    <a:lstStyle/>
                    <a:p>
                      <a:pPr algn="l">
                        <a:lnSpc>
                          <a:spcPts val="1500"/>
                        </a:lnSpc>
                      </a:pPr>
                      <a:r>
                        <a:rPr lang="nb-NO" sz="2000">
                          <a:effectLst/>
                        </a:rPr>
                        <a:t>Håvard Kjærstad</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a:effectLst/>
                        </a:rPr>
                        <a:t>Advokat</a:t>
                      </a:r>
                      <a:endParaRPr lang="nb-NO"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ts val="1500"/>
                        </a:lnSpc>
                      </a:pPr>
                      <a:r>
                        <a:rPr lang="nb-NO" sz="2000" dirty="0">
                          <a:effectLst/>
                        </a:rPr>
                        <a:t>Innovasjon Norge</a:t>
                      </a:r>
                      <a:endParaRPr lang="nb-NO"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6655381"/>
                  </a:ext>
                </a:extLst>
              </a:tr>
            </a:tbl>
          </a:graphicData>
        </a:graphic>
      </p:graphicFrame>
      <p:sp>
        <p:nvSpPr>
          <p:cNvPr id="4" name="Undertittel 4">
            <a:extLst>
              <a:ext uri="{FF2B5EF4-FFF2-40B4-BE49-F238E27FC236}">
                <a16:creationId xmlns:a16="http://schemas.microsoft.com/office/drawing/2014/main" id="{2D569B50-2B58-4607-A2EC-FB92397A92DD}"/>
              </a:ext>
            </a:extLst>
          </p:cNvPr>
          <p:cNvSpPr txBox="1">
            <a:spLocks/>
          </p:cNvSpPr>
          <p:nvPr/>
        </p:nvSpPr>
        <p:spPr>
          <a:xfrm>
            <a:off x="1524000" y="5888041"/>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a:hlinkClick r:id="rId2"/>
              </a:rPr>
              <a:t>https://www.regjeringen.no/no/aktuelt/krise/id2905068/</a:t>
            </a:r>
            <a:endParaRPr lang="nb-NO"/>
          </a:p>
          <a:p>
            <a:endParaRPr lang="nb-NO" dirty="0"/>
          </a:p>
        </p:txBody>
      </p:sp>
    </p:spTree>
    <p:extLst>
      <p:ext uri="{BB962C8B-B14F-4D97-AF65-F5344CB8AC3E}">
        <p14:creationId xmlns:p14="http://schemas.microsoft.com/office/powerpoint/2010/main" val="424284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6697C44-7300-42EB-B89C-8F33EB78BAA3}"/>
              </a:ext>
            </a:extLst>
          </p:cNvPr>
          <p:cNvSpPr>
            <a:spLocks noGrp="1"/>
          </p:cNvSpPr>
          <p:nvPr>
            <p:ph type="title"/>
          </p:nvPr>
        </p:nvSpPr>
        <p:spPr/>
        <p:txBody>
          <a:bodyPr/>
          <a:lstStyle/>
          <a:p>
            <a:r>
              <a:rPr lang="nb-NO" b="0" noProof="0" dirty="0">
                <a:latin typeface="+mn-lt"/>
              </a:rPr>
              <a:t>Mandat </a:t>
            </a:r>
          </a:p>
        </p:txBody>
      </p:sp>
      <p:sp>
        <p:nvSpPr>
          <p:cNvPr id="3" name="Plassholder for innhold 2">
            <a:extLst>
              <a:ext uri="{FF2B5EF4-FFF2-40B4-BE49-F238E27FC236}">
                <a16:creationId xmlns:a16="http://schemas.microsoft.com/office/drawing/2014/main" id="{2CA7D4C8-EDD5-4CB7-8AC1-1B2FBCF54B74}"/>
              </a:ext>
            </a:extLst>
          </p:cNvPr>
          <p:cNvSpPr>
            <a:spLocks noGrp="1"/>
          </p:cNvSpPr>
          <p:nvPr>
            <p:ph idx="1"/>
          </p:nvPr>
        </p:nvSpPr>
        <p:spPr/>
        <p:txBody>
          <a:bodyPr>
            <a:normAutofit/>
          </a:bodyPr>
          <a:lstStyle/>
          <a:p>
            <a:pPr marL="342900" indent="-342900">
              <a:lnSpc>
                <a:spcPct val="107000"/>
              </a:lnSpc>
              <a:spcAft>
                <a:spcPts val="800"/>
              </a:spcAft>
              <a:buFont typeface="+mj-lt"/>
              <a:buAutoNum type="arabicPeriod"/>
            </a:pPr>
            <a:r>
              <a:rPr lang="nb-NO" sz="2400" b="0" noProof="0" dirty="0">
                <a:effectLst/>
                <a:latin typeface="+mn-lt"/>
                <a:ea typeface="Calibri" panose="020F0502020204030204" pitchFamily="34" charset="0"/>
                <a:cs typeface="Times New Roman" panose="02020603050405020304" pitchFamily="18" charset="0"/>
              </a:rPr>
              <a:t>Beskrive relevant regelverk for innhenting, deling og bruk av data (inkl. saksbehandlingsregler) </a:t>
            </a:r>
          </a:p>
          <a:p>
            <a:pPr marL="342900" indent="-342900">
              <a:lnSpc>
                <a:spcPct val="107000"/>
              </a:lnSpc>
              <a:spcAft>
                <a:spcPts val="800"/>
              </a:spcAft>
              <a:buFont typeface="+mj-lt"/>
              <a:buAutoNum type="arabicPeriod"/>
            </a:pPr>
            <a:r>
              <a:rPr lang="nb-NO" sz="2400" b="0" noProof="0" dirty="0">
                <a:effectLst/>
                <a:latin typeface="+mn-lt"/>
                <a:ea typeface="Calibri" panose="020F0502020204030204" pitchFamily="34" charset="0"/>
                <a:cs typeface="Times New Roman" panose="02020603050405020304" pitchFamily="18" charset="0"/>
              </a:rPr>
              <a:t>Beskrive hvordan gjeldende regelverk praktiseres, og eventuelle muligheter til å effektivisere saksbehandling og forenkle regelverket og praktiseringen av det </a:t>
            </a:r>
            <a:endParaRPr lang="nb-NO" sz="2400" b="0" noProof="0" dirty="0">
              <a:effectLst/>
              <a:latin typeface="+mn-lt"/>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r>
              <a:rPr lang="nb-NO" sz="2400" b="0" noProof="0" dirty="0">
                <a:effectLst/>
                <a:latin typeface="+mn-lt"/>
                <a:ea typeface="Calibri" panose="020F0502020204030204" pitchFamily="34" charset="0"/>
                <a:cs typeface="Times New Roman" panose="02020603050405020304" pitchFamily="18" charset="0"/>
              </a:rPr>
              <a:t>Vurdere om regelverket evt. kan legge til rette for utvidet eller raskere tilgang til relevante data i kriser </a:t>
            </a:r>
          </a:p>
          <a:p>
            <a:pPr marL="342900" indent="-342900">
              <a:lnSpc>
                <a:spcPct val="107000"/>
              </a:lnSpc>
              <a:spcAft>
                <a:spcPts val="800"/>
              </a:spcAft>
              <a:buFont typeface="+mj-lt"/>
              <a:buAutoNum type="arabicPeriod"/>
            </a:pPr>
            <a:r>
              <a:rPr lang="nb-NO" sz="2400" b="0" noProof="0" dirty="0">
                <a:effectLst/>
                <a:latin typeface="+mn-lt"/>
                <a:ea typeface="Calibri" panose="020F0502020204030204" pitchFamily="34" charset="0"/>
                <a:cs typeface="Times New Roman" panose="02020603050405020304" pitchFamily="18" charset="0"/>
              </a:rPr>
              <a:t>Ekspertgruppen bes gjøre en særlig vurdering av regelverk for, og etiske sider ved, bruk av randomiserte forsøk </a:t>
            </a:r>
            <a:endParaRPr lang="nb-NO" sz="2400" b="0" noProof="0" dirty="0">
              <a:latin typeface="+mn-lt"/>
            </a:endParaRPr>
          </a:p>
        </p:txBody>
      </p:sp>
    </p:spTree>
    <p:extLst>
      <p:ext uri="{BB962C8B-B14F-4D97-AF65-F5344CB8AC3E}">
        <p14:creationId xmlns:p14="http://schemas.microsoft.com/office/powerpoint/2010/main" val="2538430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8F00DB2-AE31-4BC5-835C-C9E347BDED6B}"/>
              </a:ext>
            </a:extLst>
          </p:cNvPr>
          <p:cNvSpPr>
            <a:spLocks noGrp="1"/>
          </p:cNvSpPr>
          <p:nvPr>
            <p:ph type="title"/>
          </p:nvPr>
        </p:nvSpPr>
        <p:spPr/>
        <p:txBody>
          <a:bodyPr>
            <a:normAutofit/>
          </a:bodyPr>
          <a:lstStyle/>
          <a:p>
            <a:r>
              <a:rPr lang="nb-NO" sz="4800" b="0" noProof="0" dirty="0">
                <a:latin typeface="+mn-lt"/>
              </a:rPr>
              <a:t>Kriser og beredskapssituasjoner</a:t>
            </a:r>
          </a:p>
        </p:txBody>
      </p:sp>
      <p:sp>
        <p:nvSpPr>
          <p:cNvPr id="3" name="Plassholder for innhold 2">
            <a:extLst>
              <a:ext uri="{FF2B5EF4-FFF2-40B4-BE49-F238E27FC236}">
                <a16:creationId xmlns:a16="http://schemas.microsoft.com/office/drawing/2014/main" id="{EDF24A23-DDEC-40D2-8B0F-C5F970C98D27}"/>
              </a:ext>
            </a:extLst>
          </p:cNvPr>
          <p:cNvSpPr>
            <a:spLocks noGrp="1"/>
          </p:cNvSpPr>
          <p:nvPr>
            <p:ph idx="1"/>
          </p:nvPr>
        </p:nvSpPr>
        <p:spPr>
          <a:xfrm>
            <a:off x="838200" y="1966295"/>
            <a:ext cx="10515600" cy="4351338"/>
          </a:xfrm>
        </p:spPr>
        <p:txBody>
          <a:bodyPr vert="horz" lIns="91440" tIns="45720" rIns="91440" bIns="45720" rtlCol="0" anchor="t">
            <a:normAutofit/>
          </a:bodyPr>
          <a:lstStyle/>
          <a:p>
            <a:r>
              <a:rPr lang="nb-NO" sz="3600" b="0" noProof="0" dirty="0">
                <a:latin typeface="+mn-lt"/>
              </a:rPr>
              <a:t>En situasjon av ekstraordinær karakter, der det akutte behovet ikke alltid kan dekkes av ordinære ressurs- og ansvarsforhold</a:t>
            </a:r>
          </a:p>
          <a:p>
            <a:r>
              <a:rPr lang="nb-NO" sz="3600" b="0" noProof="0" dirty="0">
                <a:latin typeface="+mn-lt"/>
              </a:rPr>
              <a:t>Det er nødvendig med rask iverksettelse av tiltak og omdisponering av ressurser for å begrense tap og skadeomfang</a:t>
            </a:r>
          </a:p>
        </p:txBody>
      </p:sp>
    </p:spTree>
    <p:extLst>
      <p:ext uri="{BB962C8B-B14F-4D97-AF65-F5344CB8AC3E}">
        <p14:creationId xmlns:p14="http://schemas.microsoft.com/office/powerpoint/2010/main" val="132261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E9CA8E-58D8-47D0-9E8D-DF24B2240F03}"/>
              </a:ext>
            </a:extLst>
          </p:cNvPr>
          <p:cNvSpPr>
            <a:spLocks noGrp="1"/>
          </p:cNvSpPr>
          <p:nvPr>
            <p:ph type="title"/>
          </p:nvPr>
        </p:nvSpPr>
        <p:spPr/>
        <p:txBody>
          <a:bodyPr/>
          <a:lstStyle/>
          <a:p>
            <a:r>
              <a:rPr lang="nb-NO" b="0" noProof="0" dirty="0">
                <a:latin typeface="+mn-lt"/>
              </a:rPr>
              <a:t>Kunnskap for operative og strategiske beslutninger i kriser</a:t>
            </a:r>
          </a:p>
        </p:txBody>
      </p:sp>
      <p:sp>
        <p:nvSpPr>
          <p:cNvPr id="3" name="Plassholder for innhold 2">
            <a:extLst>
              <a:ext uri="{FF2B5EF4-FFF2-40B4-BE49-F238E27FC236}">
                <a16:creationId xmlns:a16="http://schemas.microsoft.com/office/drawing/2014/main" id="{C982B15A-DA08-48D1-AE72-16F5EE10474C}"/>
              </a:ext>
            </a:extLst>
          </p:cNvPr>
          <p:cNvSpPr>
            <a:spLocks noGrp="1"/>
          </p:cNvSpPr>
          <p:nvPr>
            <p:ph idx="1"/>
          </p:nvPr>
        </p:nvSpPr>
        <p:spPr/>
        <p:txBody>
          <a:bodyPr/>
          <a:lstStyle/>
          <a:p>
            <a:r>
              <a:rPr lang="nb-NO" b="0" noProof="0" dirty="0">
                <a:latin typeface="+mn-lt"/>
              </a:rPr>
              <a:t>Krever rask innsamling, deling og analyse av data</a:t>
            </a:r>
          </a:p>
          <a:p>
            <a:r>
              <a:rPr lang="nb-NO" b="0" noProof="0" dirty="0">
                <a:latin typeface="+mn-lt"/>
              </a:rPr>
              <a:t>Avgjørende for å vurdere </a:t>
            </a:r>
          </a:p>
          <a:p>
            <a:pPr lvl="1">
              <a:buFont typeface="Calibri" panose="020F0502020204030204" pitchFamily="34" charset="0"/>
              <a:buChar char="‒"/>
            </a:pPr>
            <a:r>
              <a:rPr lang="nb-NO" b="0" noProof="0" dirty="0">
                <a:latin typeface="+mn-lt"/>
              </a:rPr>
              <a:t>omfanget av krisen</a:t>
            </a:r>
          </a:p>
          <a:p>
            <a:pPr lvl="1">
              <a:buFont typeface="Calibri" panose="020F0502020204030204" pitchFamily="34" charset="0"/>
              <a:buChar char="‒"/>
            </a:pPr>
            <a:r>
              <a:rPr lang="nb-NO" b="0" noProof="0" dirty="0">
                <a:latin typeface="+mn-lt"/>
              </a:rPr>
              <a:t>hvem som er mest berørt</a:t>
            </a:r>
          </a:p>
          <a:p>
            <a:pPr lvl="1">
              <a:buFont typeface="Calibri" panose="020F0502020204030204" pitchFamily="34" charset="0"/>
              <a:buChar char="‒"/>
            </a:pPr>
            <a:r>
              <a:rPr lang="nb-NO" b="0" noProof="0" dirty="0">
                <a:latin typeface="+mn-lt"/>
              </a:rPr>
              <a:t>hvilke tiltak som bør iverksettes for å begrense skadeomfanget</a:t>
            </a:r>
          </a:p>
          <a:p>
            <a:pPr lvl="1">
              <a:buFont typeface="Calibri" panose="020F0502020204030204" pitchFamily="34" charset="0"/>
              <a:buChar char="‒"/>
            </a:pPr>
            <a:r>
              <a:rPr lang="nb-NO" b="0" noProof="0" dirty="0">
                <a:latin typeface="+mn-lt"/>
              </a:rPr>
              <a:t>i hvilken grad tiltak skal fortsette, avvikles eller justeres</a:t>
            </a:r>
          </a:p>
          <a:p>
            <a:r>
              <a:rPr lang="nb-NO" b="0" noProof="0" dirty="0">
                <a:latin typeface="+mn-lt"/>
              </a:rPr>
              <a:t>Vurderingene må gjøres raskt og hyppig for å ivareta liv, helse og andre verdier</a:t>
            </a:r>
          </a:p>
          <a:p>
            <a:r>
              <a:rPr lang="nb-NO" dirty="0"/>
              <a:t>Balansere mot prinsipper som personvern, etikk og taushetsplikt</a:t>
            </a:r>
            <a:endParaRPr lang="nb-NO" b="0" noProof="0" dirty="0">
              <a:latin typeface="+mn-lt"/>
            </a:endParaRPr>
          </a:p>
        </p:txBody>
      </p:sp>
    </p:spTree>
    <p:extLst>
      <p:ext uri="{BB962C8B-B14F-4D97-AF65-F5344CB8AC3E}">
        <p14:creationId xmlns:p14="http://schemas.microsoft.com/office/powerpoint/2010/main" val="695101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800" dirty="0" smtClean="0"/>
              <a:t>Noen observasjoner fra kartleggingen</a:t>
            </a:r>
            <a:endParaRPr lang="nb-NO" sz="4800" dirty="0"/>
          </a:p>
        </p:txBody>
      </p:sp>
      <p:sp>
        <p:nvSpPr>
          <p:cNvPr id="3" name="Plassholder for tekst 2"/>
          <p:cNvSpPr>
            <a:spLocks noGrp="1"/>
          </p:cNvSpPr>
          <p:nvPr>
            <p:ph type="body" idx="1"/>
          </p:nvPr>
        </p:nvSpPr>
        <p:spPr/>
        <p:txBody>
          <a:bodyPr/>
          <a:lstStyle/>
          <a:p>
            <a:endParaRPr lang="nb-NO"/>
          </a:p>
        </p:txBody>
      </p:sp>
    </p:spTree>
    <p:extLst>
      <p:ext uri="{BB962C8B-B14F-4D97-AF65-F5344CB8AC3E}">
        <p14:creationId xmlns:p14="http://schemas.microsoft.com/office/powerpoint/2010/main" val="1673956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2727</Words>
  <Application>Microsoft Office PowerPoint</Application>
  <PresentationFormat>Widescreen</PresentationFormat>
  <Paragraphs>237</Paragraphs>
  <Slides>29</Slides>
  <Notes>10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29</vt:i4>
      </vt:variant>
    </vt:vector>
  </HeadingPairs>
  <TitlesOfParts>
    <vt:vector size="34" baseType="lpstr">
      <vt:lpstr>Arial</vt:lpstr>
      <vt:lpstr>Calibri</vt:lpstr>
      <vt:lpstr>Calibri Light</vt:lpstr>
      <vt:lpstr>Times New Roman</vt:lpstr>
      <vt:lpstr>Office Theme</vt:lpstr>
      <vt:lpstr>Kunnskap i kriser: Effektiv og sikker infrastruktur for deling og bruk av  relevant statistikk og data i kriser  Juridiske og etiske problemstillinger: Innsamling, deling og bruk  av data, samt bruk av randomiserte forsøk, i kriser</vt:lpstr>
      <vt:lpstr>Effektiv og sikker infrastruktur for deling og bruk av relevant statistikk og data i kriser</vt:lpstr>
      <vt:lpstr>Bakgrunn og mandat</vt:lpstr>
      <vt:lpstr>Juridiske og etiske problemstillinger: Innsamling, deling og bruk av data, samt bruk av randomiserte forsøk, i kriser</vt:lpstr>
      <vt:lpstr>PowerPoint-presentasjon</vt:lpstr>
      <vt:lpstr>Mandat </vt:lpstr>
      <vt:lpstr>Kriser og beredskapssituasjoner</vt:lpstr>
      <vt:lpstr>Kunnskap for operative og strategiske beslutninger i kriser</vt:lpstr>
      <vt:lpstr>Noen observasjoner fra kartleggingen</vt:lpstr>
      <vt:lpstr>Etableringen av et beredskapsregister</vt:lpstr>
      <vt:lpstr>R-tallet</vt:lpstr>
      <vt:lpstr>Arbeidsmarked/økonomi</vt:lpstr>
      <vt:lpstr>Hvorfor vet vi så lite om effekter av smiteverntiltak?</vt:lpstr>
      <vt:lpstr>Hvorfor vet vi så lite om effekter av smiteverntiltak?</vt:lpstr>
      <vt:lpstr>Bruk av randomiserte forsøk. Eksempel</vt:lpstr>
      <vt:lpstr>Noen refleksjoner</vt:lpstr>
      <vt:lpstr>Koronapandemien som stresstest</vt:lpstr>
      <vt:lpstr>Beslutninger på dårlig kunnskapsgrunnlag</vt:lpstr>
      <vt:lpstr>PowerPoint-presentasjon</vt:lpstr>
      <vt:lpstr>Arbeidsgruppens anbefalinger I</vt:lpstr>
      <vt:lpstr>Endringer i helseberedskapsloven</vt:lpstr>
      <vt:lpstr>Endringer i helseforskningsloven</vt:lpstr>
      <vt:lpstr>Infrastruktur for bedre informasjonsdeling mellom forvaltningsnivåer</vt:lpstr>
      <vt:lpstr>Sanntidsdata</vt:lpstr>
      <vt:lpstr>Befolkningsundersøkelser</vt:lpstr>
      <vt:lpstr>Anonymisering av data</vt:lpstr>
      <vt:lpstr>Beredskap for kunnskapsproduksjon og formidling av statistikk</vt:lpstr>
      <vt:lpstr>Bedre kunnskapssystem i normaltid</vt:lpstr>
      <vt:lpstr>Styrke bruk av randomiserte forsøk i forvaltningen</vt:lpstr>
    </vt:vector>
  </TitlesOfParts>
  <Company>Universitetet i Oslo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Kunnskap i kriser: Effektiv og sikker infrastruktur for deling og bruk av  relevant statistikk og data i kriser  Juridiske og etiske problemstillinger: Innsamling, deling og bruk  av data, samt bruk av randomiserte forsøk, i kriser</dc:title>
  <dc:creator>Simen Markussen</dc:creator>
  <cp:lastModifiedBy>Simen Markussen</cp:lastModifiedBy>
  <cp:revision>7</cp:revision>
  <dcterms:created xsi:type="dcterms:W3CDTF">2022-09-22T13:21:20Z</dcterms:created>
  <dcterms:modified xsi:type="dcterms:W3CDTF">2022-09-23T04:59:09Z</dcterms:modified>
</cp:coreProperties>
</file>